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67" r:id="rId3"/>
    <p:sldId id="268" r:id="rId4"/>
    <p:sldId id="270" r:id="rId5"/>
    <p:sldId id="271" r:id="rId6"/>
    <p:sldId id="272" r:id="rId7"/>
    <p:sldId id="273" r:id="rId8"/>
    <p:sldId id="257" r:id="rId9"/>
    <p:sldId id="258" r:id="rId10"/>
    <p:sldId id="275" r:id="rId11"/>
    <p:sldId id="276" r:id="rId12"/>
    <p:sldId id="263" r:id="rId13"/>
    <p:sldId id="259" r:id="rId14"/>
    <p:sldId id="281" r:id="rId15"/>
    <p:sldId id="261" r:id="rId16"/>
    <p:sldId id="284" r:id="rId17"/>
    <p:sldId id="262" r:id="rId18"/>
    <p:sldId id="283" r:id="rId19"/>
    <p:sldId id="285" r:id="rId20"/>
    <p:sldId id="287" r:id="rId21"/>
    <p:sldId id="288" r:id="rId22"/>
    <p:sldId id="289" r:id="rId23"/>
    <p:sldId id="274" r:id="rId24"/>
    <p:sldId id="260" r:id="rId25"/>
    <p:sldId id="282" r:id="rId26"/>
    <p:sldId id="286" r:id="rId27"/>
    <p:sldId id="277" r:id="rId28"/>
    <p:sldId id="279" r:id="rId29"/>
    <p:sldId id="278" r:id="rId30"/>
    <p:sldId id="280" r:id="rId31"/>
    <p:sldId id="290" r:id="rId32"/>
    <p:sldId id="291" r:id="rId33"/>
    <p:sldId id="264" r:id="rId34"/>
    <p:sldId id="265" r:id="rId35"/>
    <p:sldId id="266" r:id="rId36"/>
  </p:sldIdLst>
  <p:sldSz cx="9144000" cy="5143500" type="screen16x9"/>
  <p:notesSz cx="6858000" cy="9144000"/>
  <p:embeddedFontLst>
    <p:embeddedFont>
      <p:font typeface="Playfair Display" panose="00000500000000000000" pitchFamily="2" charset="0"/>
      <p:regular r:id="rId38"/>
      <p:bold r:id="rId39"/>
      <p:italic r:id="rId40"/>
      <p:boldItalic r:id="rId41"/>
    </p:embeddedFont>
    <p:embeddedFont>
      <p:font typeface="Roboto Black" panose="02000000000000000000" pitchFamily="2" charset="0"/>
      <p:bold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42">
          <p15:clr>
            <a:srgbClr val="747775"/>
          </p15:clr>
        </p15:guide>
        <p15:guide id="2" orient="horz" pos="1215">
          <p15:clr>
            <a:srgbClr val="747775"/>
          </p15:clr>
        </p15:guide>
        <p15:guide id="3" pos="250">
          <p15:clr>
            <a:srgbClr val="747775"/>
          </p15:clr>
        </p15:guide>
        <p15:guide id="4" pos="5556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E2C571-0903-244B-BF8D-2338F07F472A}" v="1346" dt="2025-08-07T02:24:46.649"/>
    <p1510:client id="{7E95BD37-1719-C57C-0AF1-26BE7CC75CF7}" v="676" dt="2025-08-06T20:44:23.6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742"/>
        <p:guide orient="horz" pos="1215"/>
        <p:guide pos="250"/>
        <p:guide pos="5556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c6f9721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c6f9721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>
          <a:extLst>
            <a:ext uri="{FF2B5EF4-FFF2-40B4-BE49-F238E27FC236}">
              <a16:creationId xmlns:a16="http://schemas.microsoft.com/office/drawing/2014/main" id="{A1D9AA24-881D-2A2E-7E8E-E23EB541C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38164cd8e_0_33:notes">
            <a:extLst>
              <a:ext uri="{FF2B5EF4-FFF2-40B4-BE49-F238E27FC236}">
                <a16:creationId xmlns:a16="http://schemas.microsoft.com/office/drawing/2014/main" id="{0F34E359-183A-27BE-766D-85EDAD7A5F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638164cd8e_0_33:notes">
            <a:extLst>
              <a:ext uri="{FF2B5EF4-FFF2-40B4-BE49-F238E27FC236}">
                <a16:creationId xmlns:a16="http://schemas.microsoft.com/office/drawing/2014/main" id="{D128117D-6ACB-E0F3-F4F9-896A0BDC9D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6211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>
          <a:extLst>
            <a:ext uri="{FF2B5EF4-FFF2-40B4-BE49-F238E27FC236}">
              <a16:creationId xmlns:a16="http://schemas.microsoft.com/office/drawing/2014/main" id="{8420D20F-6596-4A79-4517-E842271D3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38164cd8e_0_33:notes">
            <a:extLst>
              <a:ext uri="{FF2B5EF4-FFF2-40B4-BE49-F238E27FC236}">
                <a16:creationId xmlns:a16="http://schemas.microsoft.com/office/drawing/2014/main" id="{F44ADF18-04D4-EFA3-15B9-3888001749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638164cd8e_0_33:notes">
            <a:extLst>
              <a:ext uri="{FF2B5EF4-FFF2-40B4-BE49-F238E27FC236}">
                <a16:creationId xmlns:a16="http://schemas.microsoft.com/office/drawing/2014/main" id="{E94F7A89-B0F3-C6FE-59E9-BC71F5CA79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2004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>
          <a:extLst>
            <a:ext uri="{FF2B5EF4-FFF2-40B4-BE49-F238E27FC236}">
              <a16:creationId xmlns:a16="http://schemas.microsoft.com/office/drawing/2014/main" id="{C5CD6258-5966-770D-1C72-789F6D884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38164cd8e_0_33:notes">
            <a:extLst>
              <a:ext uri="{FF2B5EF4-FFF2-40B4-BE49-F238E27FC236}">
                <a16:creationId xmlns:a16="http://schemas.microsoft.com/office/drawing/2014/main" id="{3ED247F4-B86F-5EC2-9A62-D7BA76598C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638164cd8e_0_33:notes">
            <a:extLst>
              <a:ext uri="{FF2B5EF4-FFF2-40B4-BE49-F238E27FC236}">
                <a16:creationId xmlns:a16="http://schemas.microsoft.com/office/drawing/2014/main" id="{FD4E5B46-1C24-1FF6-32D7-1DE96A2A59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4306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>
          <a:extLst>
            <a:ext uri="{FF2B5EF4-FFF2-40B4-BE49-F238E27FC236}">
              <a16:creationId xmlns:a16="http://schemas.microsoft.com/office/drawing/2014/main" id="{22B631D0-1FAA-9D22-F1DD-0D795287D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38164cd8e_0_33:notes">
            <a:extLst>
              <a:ext uri="{FF2B5EF4-FFF2-40B4-BE49-F238E27FC236}">
                <a16:creationId xmlns:a16="http://schemas.microsoft.com/office/drawing/2014/main" id="{92F38D05-392F-920C-0E02-6CFA41021F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638164cd8e_0_33:notes">
            <a:extLst>
              <a:ext uri="{FF2B5EF4-FFF2-40B4-BE49-F238E27FC236}">
                <a16:creationId xmlns:a16="http://schemas.microsoft.com/office/drawing/2014/main" id="{94EAA38B-8811-6B79-FF5C-3D57301F7A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0162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>
          <a:extLst>
            <a:ext uri="{FF2B5EF4-FFF2-40B4-BE49-F238E27FC236}">
              <a16:creationId xmlns:a16="http://schemas.microsoft.com/office/drawing/2014/main" id="{15C6517A-3461-AB29-CC1B-83535A826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38164cd8e_0_33:notes">
            <a:extLst>
              <a:ext uri="{FF2B5EF4-FFF2-40B4-BE49-F238E27FC236}">
                <a16:creationId xmlns:a16="http://schemas.microsoft.com/office/drawing/2014/main" id="{D5863681-CA7D-8F8F-837E-BE4F40A147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638164cd8e_0_33:notes">
            <a:extLst>
              <a:ext uri="{FF2B5EF4-FFF2-40B4-BE49-F238E27FC236}">
                <a16:creationId xmlns:a16="http://schemas.microsoft.com/office/drawing/2014/main" id="{AF7B8095-B675-4B00-AC5C-3E13D58AB3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79646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7114a1cf5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7114a1cf5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>
          <a:extLst>
            <a:ext uri="{FF2B5EF4-FFF2-40B4-BE49-F238E27FC236}">
              <a16:creationId xmlns:a16="http://schemas.microsoft.com/office/drawing/2014/main" id="{3B23B1B9-EC1E-849E-19D2-A543D2EB0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38164cd8e_0_33:notes">
            <a:extLst>
              <a:ext uri="{FF2B5EF4-FFF2-40B4-BE49-F238E27FC236}">
                <a16:creationId xmlns:a16="http://schemas.microsoft.com/office/drawing/2014/main" id="{D1EBDC38-B6B8-6A67-2F0E-418C55C943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638164cd8e_0_33:notes">
            <a:extLst>
              <a:ext uri="{FF2B5EF4-FFF2-40B4-BE49-F238E27FC236}">
                <a16:creationId xmlns:a16="http://schemas.microsoft.com/office/drawing/2014/main" id="{D7EE91B1-BF52-0C02-B208-7C097B2CA6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1945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>
          <a:extLst>
            <a:ext uri="{FF2B5EF4-FFF2-40B4-BE49-F238E27FC236}">
              <a16:creationId xmlns:a16="http://schemas.microsoft.com/office/drawing/2014/main" id="{F7AA695A-E569-928C-339C-0ECBFB0EF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38164cd8e_0_33:notes">
            <a:extLst>
              <a:ext uri="{FF2B5EF4-FFF2-40B4-BE49-F238E27FC236}">
                <a16:creationId xmlns:a16="http://schemas.microsoft.com/office/drawing/2014/main" id="{F724ECEE-08F1-77B9-F286-1DDA898131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638164cd8e_0_33:notes">
            <a:extLst>
              <a:ext uri="{FF2B5EF4-FFF2-40B4-BE49-F238E27FC236}">
                <a16:creationId xmlns:a16="http://schemas.microsoft.com/office/drawing/2014/main" id="{48D590E7-CD4D-4A05-0D8D-BA5E782B90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24544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>
          <a:extLst>
            <a:ext uri="{FF2B5EF4-FFF2-40B4-BE49-F238E27FC236}">
              <a16:creationId xmlns:a16="http://schemas.microsoft.com/office/drawing/2014/main" id="{140B4C10-FB69-E898-8571-AD6926909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38164cd8e_0_33:notes">
            <a:extLst>
              <a:ext uri="{FF2B5EF4-FFF2-40B4-BE49-F238E27FC236}">
                <a16:creationId xmlns:a16="http://schemas.microsoft.com/office/drawing/2014/main" id="{4B6580B2-854C-E94C-A736-91DC2B8ADD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638164cd8e_0_33:notes">
            <a:extLst>
              <a:ext uri="{FF2B5EF4-FFF2-40B4-BE49-F238E27FC236}">
                <a16:creationId xmlns:a16="http://schemas.microsoft.com/office/drawing/2014/main" id="{20076354-B7D3-EA74-1889-36C99CD042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35675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>
          <a:extLst>
            <a:ext uri="{FF2B5EF4-FFF2-40B4-BE49-F238E27FC236}">
              <a16:creationId xmlns:a16="http://schemas.microsoft.com/office/drawing/2014/main" id="{C28536E2-0162-C1B5-780A-7A31F7BDA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38164cd8e_0_33:notes">
            <a:extLst>
              <a:ext uri="{FF2B5EF4-FFF2-40B4-BE49-F238E27FC236}">
                <a16:creationId xmlns:a16="http://schemas.microsoft.com/office/drawing/2014/main" id="{8E313967-D26F-8F2A-3BCD-98F850B8E3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638164cd8e_0_33:notes">
            <a:extLst>
              <a:ext uri="{FF2B5EF4-FFF2-40B4-BE49-F238E27FC236}">
                <a16:creationId xmlns:a16="http://schemas.microsoft.com/office/drawing/2014/main" id="{1ED53ED0-829F-D905-72F4-CF3E26B742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2951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c6f97216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c6f97216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>
          <a:extLst>
            <a:ext uri="{FF2B5EF4-FFF2-40B4-BE49-F238E27FC236}">
              <a16:creationId xmlns:a16="http://schemas.microsoft.com/office/drawing/2014/main" id="{C99982F3-219E-2024-BE9B-BF1F0182E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38164cd8e_0_33:notes">
            <a:extLst>
              <a:ext uri="{FF2B5EF4-FFF2-40B4-BE49-F238E27FC236}">
                <a16:creationId xmlns:a16="http://schemas.microsoft.com/office/drawing/2014/main" id="{A29C2CEC-4FF3-1112-237F-3CA4AA1BF0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638164cd8e_0_33:notes">
            <a:extLst>
              <a:ext uri="{FF2B5EF4-FFF2-40B4-BE49-F238E27FC236}">
                <a16:creationId xmlns:a16="http://schemas.microsoft.com/office/drawing/2014/main" id="{41A3FDB3-BBD0-DC3B-8471-2968E54CC2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7796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>
          <a:extLst>
            <a:ext uri="{FF2B5EF4-FFF2-40B4-BE49-F238E27FC236}">
              <a16:creationId xmlns:a16="http://schemas.microsoft.com/office/drawing/2014/main" id="{F677524E-596F-9EBC-494F-655D77284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38164cd8e_0_33:notes">
            <a:extLst>
              <a:ext uri="{FF2B5EF4-FFF2-40B4-BE49-F238E27FC236}">
                <a16:creationId xmlns:a16="http://schemas.microsoft.com/office/drawing/2014/main" id="{12047A0F-6CCD-0FD1-36B0-A3C7E8F4BD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638164cd8e_0_33:notes">
            <a:extLst>
              <a:ext uri="{FF2B5EF4-FFF2-40B4-BE49-F238E27FC236}">
                <a16:creationId xmlns:a16="http://schemas.microsoft.com/office/drawing/2014/main" id="{94BD305D-7D0B-E087-DA52-0123643267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444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>
          <a:extLst>
            <a:ext uri="{FF2B5EF4-FFF2-40B4-BE49-F238E27FC236}">
              <a16:creationId xmlns:a16="http://schemas.microsoft.com/office/drawing/2014/main" id="{0104E4CF-49BD-A834-603B-DEED28827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38164cd8e_0_33:notes">
            <a:extLst>
              <a:ext uri="{FF2B5EF4-FFF2-40B4-BE49-F238E27FC236}">
                <a16:creationId xmlns:a16="http://schemas.microsoft.com/office/drawing/2014/main" id="{8EBB11BF-9B3F-005F-6E6C-C715E0C930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638164cd8e_0_33:notes">
            <a:extLst>
              <a:ext uri="{FF2B5EF4-FFF2-40B4-BE49-F238E27FC236}">
                <a16:creationId xmlns:a16="http://schemas.microsoft.com/office/drawing/2014/main" id="{7A6BF60F-2E2C-B21F-AA0E-89553FEA87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50809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>
          <a:extLst>
            <a:ext uri="{FF2B5EF4-FFF2-40B4-BE49-F238E27FC236}">
              <a16:creationId xmlns:a16="http://schemas.microsoft.com/office/drawing/2014/main" id="{73A7C3CA-2BC5-A295-1FDF-7D64698BD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38164cd8e_0_33:notes">
            <a:extLst>
              <a:ext uri="{FF2B5EF4-FFF2-40B4-BE49-F238E27FC236}">
                <a16:creationId xmlns:a16="http://schemas.microsoft.com/office/drawing/2014/main" id="{5BBDC05E-28F1-4B9A-5148-D63C0A87C0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638164cd8e_0_33:notes">
            <a:extLst>
              <a:ext uri="{FF2B5EF4-FFF2-40B4-BE49-F238E27FC236}">
                <a16:creationId xmlns:a16="http://schemas.microsoft.com/office/drawing/2014/main" id="{C4135F2B-D02C-53FC-BF28-67E7DABC97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5815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38164cd8e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638164cd8e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638164cd8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638164cd8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638164cd8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638164cd8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71116be06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71116be06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638164cd8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638164cd8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71116be067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71116be067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>
          <a:extLst>
            <a:ext uri="{FF2B5EF4-FFF2-40B4-BE49-F238E27FC236}">
              <a16:creationId xmlns:a16="http://schemas.microsoft.com/office/drawing/2014/main" id="{A8C1982A-8C28-5C1D-2025-3B11DF89D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38164cd8e_0_33:notes">
            <a:extLst>
              <a:ext uri="{FF2B5EF4-FFF2-40B4-BE49-F238E27FC236}">
                <a16:creationId xmlns:a16="http://schemas.microsoft.com/office/drawing/2014/main" id="{54C93643-BED6-AB99-15E9-DC9762264F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638164cd8e_0_33:notes">
            <a:extLst>
              <a:ext uri="{FF2B5EF4-FFF2-40B4-BE49-F238E27FC236}">
                <a16:creationId xmlns:a16="http://schemas.microsoft.com/office/drawing/2014/main" id="{C71D3DA9-7D88-7B4F-13C1-2211488028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6489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7114a1cf5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7114a1cf5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>
          <a:extLst>
            <a:ext uri="{FF2B5EF4-FFF2-40B4-BE49-F238E27FC236}">
              <a16:creationId xmlns:a16="http://schemas.microsoft.com/office/drawing/2014/main" id="{0ED82C7F-A97E-A133-EBDC-E645A6139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38164cd8e_0_33:notes">
            <a:extLst>
              <a:ext uri="{FF2B5EF4-FFF2-40B4-BE49-F238E27FC236}">
                <a16:creationId xmlns:a16="http://schemas.microsoft.com/office/drawing/2014/main" id="{E6C51A4D-6478-B0CE-C8CB-95437DA7EC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638164cd8e_0_33:notes">
            <a:extLst>
              <a:ext uri="{FF2B5EF4-FFF2-40B4-BE49-F238E27FC236}">
                <a16:creationId xmlns:a16="http://schemas.microsoft.com/office/drawing/2014/main" id="{9FBBAC6D-4527-DFF8-2148-6371AC5677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1281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638164cd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638164cd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5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op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title" idx="4294967295"/>
          </p:nvPr>
        </p:nvSpPr>
        <p:spPr>
          <a:xfrm>
            <a:off x="5830888" y="1681163"/>
            <a:ext cx="3313112" cy="252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pt-BR" sz="3900" dirty="0">
                <a:solidFill>
                  <a:schemeClr val="tx1"/>
                </a:solidFill>
                <a:highlight>
                  <a:srgbClr val="FFFFFF"/>
                </a:highlight>
              </a:rPr>
              <a:t>Números de Identificação Fiscal do Mundo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4294967295"/>
          </p:nvPr>
        </p:nvSpPr>
        <p:spPr>
          <a:xfrm>
            <a:off x="5938838" y="4224338"/>
            <a:ext cx="3205162" cy="4714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>
                <a:solidFill>
                  <a:srgbClr val="434343"/>
                </a:solidFill>
              </a:rPr>
              <a:t>Receita Federal do Brasil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60" name="Google Shape;60;p13" descr="Rio de Janeiro (Fornecido por Getty Images)"/>
          <p:cNvPicPr preferRelativeResize="0"/>
          <p:nvPr/>
        </p:nvPicPr>
        <p:blipFill rotWithShape="1">
          <a:blip r:embed="rId3">
            <a:alphaModFix amt="35000"/>
          </a:blip>
          <a:srcRect l="27099" r="18166"/>
          <a:stretch/>
        </p:blipFill>
        <p:spPr>
          <a:xfrm>
            <a:off x="76200" y="70650"/>
            <a:ext cx="1822198" cy="50021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1" name="Google Shape;61;p13" descr="The Statue of Liberty in New York City, New York, USA (Fornecido por Getty Images)"/>
          <p:cNvPicPr preferRelativeResize="0"/>
          <p:nvPr/>
        </p:nvPicPr>
        <p:blipFill rotWithShape="1">
          <a:blip r:embed="rId4">
            <a:alphaModFix amt="35000"/>
          </a:blip>
          <a:srcRect l="18566" r="26618"/>
          <a:stretch/>
        </p:blipFill>
        <p:spPr>
          <a:xfrm>
            <a:off x="1939424" y="70650"/>
            <a:ext cx="1822202" cy="500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 descr="Exploring the Colosseum in Rome, Italy During a Clear Day in 2024 (Fornecido por Getty Images)"/>
          <p:cNvPicPr preferRelativeResize="0"/>
          <p:nvPr/>
        </p:nvPicPr>
        <p:blipFill rotWithShape="1">
          <a:blip r:embed="rId5">
            <a:alphaModFix amt="35000"/>
          </a:blip>
          <a:srcRect l="16202" r="35227"/>
          <a:stretch/>
        </p:blipFill>
        <p:spPr>
          <a:xfrm>
            <a:off x="3802650" y="70650"/>
            <a:ext cx="1822199" cy="50021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/>
        </p:nvSpPr>
        <p:spPr>
          <a:xfrm>
            <a:off x="329550" y="305200"/>
            <a:ext cx="13155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434343"/>
                </a:solidFill>
                <a:latin typeface="Roboto Black"/>
                <a:ea typeface="Roboto Black"/>
                <a:cs typeface="Roboto Black"/>
                <a:sym typeface="Roboto Black"/>
              </a:rPr>
              <a:t>T</a:t>
            </a:r>
            <a:endParaRPr sz="4000">
              <a:solidFill>
                <a:srgbClr val="43434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2192775" y="305200"/>
            <a:ext cx="13155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434343"/>
                </a:solidFill>
                <a:latin typeface="Roboto Black"/>
                <a:ea typeface="Roboto Black"/>
                <a:cs typeface="Roboto Black"/>
                <a:sym typeface="Roboto Black"/>
              </a:rPr>
              <a:t>I</a:t>
            </a:r>
            <a:endParaRPr sz="4000">
              <a:solidFill>
                <a:srgbClr val="43434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4056000" y="305200"/>
            <a:ext cx="13155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434343"/>
                </a:solidFill>
                <a:latin typeface="Roboto Black"/>
                <a:ea typeface="Roboto Black"/>
                <a:cs typeface="Roboto Black"/>
                <a:sym typeface="Roboto Black"/>
              </a:rPr>
              <a:t>N</a:t>
            </a:r>
            <a:endParaRPr sz="4000">
              <a:solidFill>
                <a:srgbClr val="43434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5;p16">
            <a:extLst>
              <a:ext uri="{FF2B5EF4-FFF2-40B4-BE49-F238E27FC236}">
                <a16:creationId xmlns:a16="http://schemas.microsoft.com/office/drawing/2014/main" id="{D0482915-9563-B7E4-1070-AA81A5B9369E}"/>
              </a:ext>
            </a:extLst>
          </p:cNvPr>
          <p:cNvSpPr txBox="1">
            <a:spLocks/>
          </p:cNvSpPr>
          <p:nvPr/>
        </p:nvSpPr>
        <p:spPr>
          <a:xfrm>
            <a:off x="2549400" y="0"/>
            <a:ext cx="4045200" cy="11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pt-BR" sz="3500" dirty="0"/>
              <a:t>Separação de PF e PJ</a:t>
            </a:r>
            <a:endParaRPr lang="pt-BR" dirty="0">
              <a:highlight>
                <a:srgbClr val="F8E71C"/>
              </a:highlight>
            </a:endParaRPr>
          </a:p>
        </p:txBody>
      </p:sp>
      <p:pic>
        <p:nvPicPr>
          <p:cNvPr id="17" name="Imagem 16" descr="Interface gráfica do usuário, Texto, Aplicativo, Email&#10;&#10;O conteúdo gerado por IA pode estar incorreto.">
            <a:extLst>
              <a:ext uri="{FF2B5EF4-FFF2-40B4-BE49-F238E27FC236}">
                <a16:creationId xmlns:a16="http://schemas.microsoft.com/office/drawing/2014/main" id="{57254752-5AF1-E7B3-55AC-2C7307BFA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1593057"/>
            <a:ext cx="5600700" cy="2886075"/>
          </a:xfrm>
          <a:prstGeom prst="rect">
            <a:avLst/>
          </a:prstGeom>
        </p:spPr>
      </p:pic>
      <p:sp>
        <p:nvSpPr>
          <p:cNvPr id="11" name="Google Shape;70;p14">
            <a:extLst>
              <a:ext uri="{FF2B5EF4-FFF2-40B4-BE49-F238E27FC236}">
                <a16:creationId xmlns:a16="http://schemas.microsoft.com/office/drawing/2014/main" id="{A88A7F12-79DB-20CE-32A5-F2CC73F36AC1}"/>
              </a:ext>
            </a:extLst>
          </p:cNvPr>
          <p:cNvSpPr txBox="1">
            <a:spLocks/>
          </p:cNvSpPr>
          <p:nvPr/>
        </p:nvSpPr>
        <p:spPr>
          <a:xfrm>
            <a:off x="4575190" y="1593531"/>
            <a:ext cx="2691501" cy="445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 algn="r">
              <a:lnSpc>
                <a:spcPct val="114999"/>
              </a:lnSpc>
              <a:buNone/>
            </a:pPr>
            <a:r>
              <a:rPr lang="pt-BR" sz="900" b="1" dirty="0"/>
              <a:t>Especificações da Finlândia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75732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9ED59-23DC-3617-582B-9058C7D4C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nterface gráfica do usuário, Texto, Aplicativo, Email&#10;&#10;O conteúdo gerado por IA pode estar incorreto.">
            <a:extLst>
              <a:ext uri="{FF2B5EF4-FFF2-40B4-BE49-F238E27FC236}">
                <a16:creationId xmlns:a16="http://schemas.microsoft.com/office/drawing/2014/main" id="{1E8C60AF-F2FF-2DC0-DA6E-7E30865513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124" r="301" b="413"/>
          <a:stretch>
            <a:fillRect/>
          </a:stretch>
        </p:blipFill>
        <p:spPr>
          <a:xfrm>
            <a:off x="176213" y="2455172"/>
            <a:ext cx="4800004" cy="1848988"/>
          </a:xfrm>
          <a:prstGeom prst="rect">
            <a:avLst/>
          </a:prstGeom>
        </p:spPr>
      </p:pic>
      <p:pic>
        <p:nvPicPr>
          <p:cNvPr id="3" name="Imagem 2" descr="Interface gráfica do usuário, Texto, Aplicativo, Email&#10;&#10;O conteúdo gerado por IA pode estar incorreto.">
            <a:extLst>
              <a:ext uri="{FF2B5EF4-FFF2-40B4-BE49-F238E27FC236}">
                <a16:creationId xmlns:a16="http://schemas.microsoft.com/office/drawing/2014/main" id="{783ACB9F-B425-0D9C-BE0E-BF4A6ECA75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131" r="150" b="94564"/>
          <a:stretch>
            <a:fillRect/>
          </a:stretch>
        </p:blipFill>
        <p:spPr>
          <a:xfrm>
            <a:off x="176213" y="2213372"/>
            <a:ext cx="4800016" cy="205021"/>
          </a:xfrm>
          <a:prstGeom prst="rect">
            <a:avLst/>
          </a:prstGeom>
        </p:spPr>
      </p:pic>
      <p:sp>
        <p:nvSpPr>
          <p:cNvPr id="5" name="Google Shape;95;p16">
            <a:extLst>
              <a:ext uri="{FF2B5EF4-FFF2-40B4-BE49-F238E27FC236}">
                <a16:creationId xmlns:a16="http://schemas.microsoft.com/office/drawing/2014/main" id="{FCC3F238-96CC-F02B-F2F0-D3AF226F5DF7}"/>
              </a:ext>
            </a:extLst>
          </p:cNvPr>
          <p:cNvSpPr txBox="1">
            <a:spLocks/>
          </p:cNvSpPr>
          <p:nvPr/>
        </p:nvSpPr>
        <p:spPr>
          <a:xfrm>
            <a:off x="2549400" y="0"/>
            <a:ext cx="4045200" cy="11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pt-BR" sz="3500" dirty="0"/>
              <a:t>Separação de PF e PJ</a:t>
            </a:r>
            <a:endParaRPr lang="pt-BR" dirty="0">
              <a:highlight>
                <a:srgbClr val="F8E71C"/>
              </a:highlight>
            </a:endParaRPr>
          </a:p>
        </p:txBody>
      </p:sp>
      <p:sp>
        <p:nvSpPr>
          <p:cNvPr id="7" name="Google Shape;91;p16">
            <a:extLst>
              <a:ext uri="{FF2B5EF4-FFF2-40B4-BE49-F238E27FC236}">
                <a16:creationId xmlns:a16="http://schemas.microsoft.com/office/drawing/2014/main" id="{7E0701CB-F0D6-7D6A-DAD5-101FE5DBF734}"/>
              </a:ext>
            </a:extLst>
          </p:cNvPr>
          <p:cNvSpPr txBox="1">
            <a:spLocks/>
          </p:cNvSpPr>
          <p:nvPr/>
        </p:nvSpPr>
        <p:spPr>
          <a:xfrm>
            <a:off x="2121825" y="964793"/>
            <a:ext cx="4940438" cy="634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2100" dirty="0"/>
              <a:t>Alguns especificam estrangeiros:</a:t>
            </a:r>
            <a:endParaRPr lang="pt-BR" dirty="0"/>
          </a:p>
        </p:txBody>
      </p:sp>
      <p:sp>
        <p:nvSpPr>
          <p:cNvPr id="11" name="Google Shape;70;p14">
            <a:extLst>
              <a:ext uri="{FF2B5EF4-FFF2-40B4-BE49-F238E27FC236}">
                <a16:creationId xmlns:a16="http://schemas.microsoft.com/office/drawing/2014/main" id="{E85602D4-8EF7-11F9-59A3-035CF944DB55}"/>
              </a:ext>
            </a:extLst>
          </p:cNvPr>
          <p:cNvSpPr txBox="1">
            <a:spLocks/>
          </p:cNvSpPr>
          <p:nvPr/>
        </p:nvSpPr>
        <p:spPr>
          <a:xfrm>
            <a:off x="2944993" y="2267949"/>
            <a:ext cx="2029795" cy="88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 algn="r">
              <a:lnSpc>
                <a:spcPct val="114999"/>
              </a:lnSpc>
              <a:buNone/>
            </a:pPr>
            <a:r>
              <a:rPr lang="pt-BR" sz="800" b="1" dirty="0"/>
              <a:t>Especificações da Argentina</a:t>
            </a:r>
            <a:endParaRPr lang="pt-BR" b="1" dirty="0"/>
          </a:p>
        </p:txBody>
      </p:sp>
      <p:pic>
        <p:nvPicPr>
          <p:cNvPr id="13" name="Imagem 12" descr="Tabela&#10;&#10;O conteúdo gerado por IA pode estar incorreto.">
            <a:extLst>
              <a:ext uri="{FF2B5EF4-FFF2-40B4-BE49-F238E27FC236}">
                <a16:creationId xmlns:a16="http://schemas.microsoft.com/office/drawing/2014/main" id="{405D2D37-84C6-7A56-24FC-ABAEDE9248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33" r="-240"/>
          <a:stretch>
            <a:fillRect/>
          </a:stretch>
        </p:blipFill>
        <p:spPr>
          <a:xfrm>
            <a:off x="5091590" y="1598415"/>
            <a:ext cx="3934673" cy="3536157"/>
          </a:xfrm>
          <a:prstGeom prst="rect">
            <a:avLst/>
          </a:prstGeom>
        </p:spPr>
      </p:pic>
      <p:sp>
        <p:nvSpPr>
          <p:cNvPr id="14" name="Google Shape;70;p14">
            <a:extLst>
              <a:ext uri="{FF2B5EF4-FFF2-40B4-BE49-F238E27FC236}">
                <a16:creationId xmlns:a16="http://schemas.microsoft.com/office/drawing/2014/main" id="{8868E3E9-9E4D-BB04-3AC0-C56375C483C3}"/>
              </a:ext>
            </a:extLst>
          </p:cNvPr>
          <p:cNvSpPr txBox="1">
            <a:spLocks/>
          </p:cNvSpPr>
          <p:nvPr/>
        </p:nvSpPr>
        <p:spPr>
          <a:xfrm>
            <a:off x="7061579" y="1669659"/>
            <a:ext cx="1967288" cy="132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 algn="r">
              <a:lnSpc>
                <a:spcPct val="114999"/>
              </a:lnSpc>
              <a:buNone/>
            </a:pPr>
            <a:r>
              <a:rPr lang="pt-BR" sz="800" b="1" dirty="0"/>
              <a:t>Especificações de Brunei</a:t>
            </a:r>
            <a:endParaRPr lang="pt-BR" b="1" dirty="0"/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B666980C-CB2D-A15A-7E0B-6644ADB1DC70}"/>
              </a:ext>
            </a:extLst>
          </p:cNvPr>
          <p:cNvCxnSpPr/>
          <p:nvPr/>
        </p:nvCxnSpPr>
        <p:spPr>
          <a:xfrm flipV="1">
            <a:off x="4830505" y="3992479"/>
            <a:ext cx="460711" cy="867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4337FEC9-65E9-485E-3E2B-29BB18EFBA09}"/>
              </a:ext>
            </a:extLst>
          </p:cNvPr>
          <p:cNvCxnSpPr/>
          <p:nvPr/>
        </p:nvCxnSpPr>
        <p:spPr>
          <a:xfrm flipH="1" flipV="1">
            <a:off x="4338464" y="4080261"/>
            <a:ext cx="470550" cy="774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112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0" descr="Low angle view of office building (Fornecido por Getty Images)"/>
          <p:cNvPicPr preferRelativeResize="0"/>
          <p:nvPr/>
        </p:nvPicPr>
        <p:blipFill rotWithShape="1">
          <a:blip r:embed="rId3">
            <a:alphaModFix amt="15000"/>
          </a:blip>
          <a:srcRect t="11755" b="11762"/>
          <a:stretch/>
        </p:blipFill>
        <p:spPr>
          <a:xfrm>
            <a:off x="4572000" y="-37300"/>
            <a:ext cx="4572002" cy="524257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4" name="Google Shape;134;p20"/>
          <p:cNvSpPr txBox="1">
            <a:spLocks noGrp="1"/>
          </p:cNvSpPr>
          <p:nvPr>
            <p:ph type="subTitle" idx="4294967295"/>
          </p:nvPr>
        </p:nvSpPr>
        <p:spPr>
          <a:xfrm>
            <a:off x="266325" y="1178400"/>
            <a:ext cx="4045200" cy="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dirty="0"/>
              <a:t>63 (100%) relatam campos diferentes para pessoas físicas e jurídicas</a:t>
            </a:r>
          </a:p>
        </p:txBody>
      </p:sp>
      <p:pic>
        <p:nvPicPr>
          <p:cNvPr id="135" name="Google Shape;135;p20" title="Captura de tela 2025-07-28 141308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5137" y="3170450"/>
            <a:ext cx="7153725" cy="173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>
            <a:spLocks noGrp="1"/>
          </p:cNvSpPr>
          <p:nvPr>
            <p:ph type="title" idx="4294967295"/>
          </p:nvPr>
        </p:nvSpPr>
        <p:spPr>
          <a:xfrm>
            <a:off x="1537365" y="71438"/>
            <a:ext cx="6078201" cy="12141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3500" dirty="0"/>
              <a:t>Pessoas físicas vs. pessoas jurídicas</a:t>
            </a:r>
            <a:endParaRPr lang="pt-BR" dirty="0"/>
          </a:p>
        </p:txBody>
      </p:sp>
      <p:sp>
        <p:nvSpPr>
          <p:cNvPr id="137" name="Google Shape;137;p20"/>
          <p:cNvSpPr txBox="1">
            <a:spLocks noGrp="1"/>
          </p:cNvSpPr>
          <p:nvPr>
            <p:ph type="subTitle" idx="4294967295"/>
          </p:nvPr>
        </p:nvSpPr>
        <p:spPr>
          <a:xfrm>
            <a:off x="4835400" y="1178400"/>
            <a:ext cx="4045200" cy="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dirty="0"/>
              <a:t>16 (25%) possuem PF e PJ alfanuméricos</a:t>
            </a:r>
          </a:p>
        </p:txBody>
      </p:sp>
      <p:sp>
        <p:nvSpPr>
          <p:cNvPr id="138" name="Google Shape;138;p20"/>
          <p:cNvSpPr txBox="1">
            <a:spLocks noGrp="1"/>
          </p:cNvSpPr>
          <p:nvPr>
            <p:ph type="subTitle" idx="4294967295"/>
          </p:nvPr>
        </p:nvSpPr>
        <p:spPr>
          <a:xfrm>
            <a:off x="266325" y="2196725"/>
            <a:ext cx="4045200" cy="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dirty="0"/>
              <a:t>41 (65%) usam o mesmo nome tanto para PF e PJ </a:t>
            </a:r>
          </a:p>
        </p:txBody>
      </p:sp>
      <p:sp>
        <p:nvSpPr>
          <p:cNvPr id="139" name="Google Shape;139;p20"/>
          <p:cNvSpPr txBox="1">
            <a:spLocks noGrp="1"/>
          </p:cNvSpPr>
          <p:nvPr>
            <p:ph type="subTitle" idx="4294967295"/>
          </p:nvPr>
        </p:nvSpPr>
        <p:spPr>
          <a:xfrm>
            <a:off x="4835400" y="2196737"/>
            <a:ext cx="4045200" cy="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dirty="0"/>
              <a:t>40 (63%) mantêm o mesmo número de dígitos para PF e PJ </a:t>
            </a:r>
          </a:p>
        </p:txBody>
      </p:sp>
      <p:cxnSp>
        <p:nvCxnSpPr>
          <p:cNvPr id="140" name="Google Shape;140;p20"/>
          <p:cNvCxnSpPr/>
          <p:nvPr/>
        </p:nvCxnSpPr>
        <p:spPr>
          <a:xfrm>
            <a:off x="260988" y="2148425"/>
            <a:ext cx="862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576F31D6-B36F-F298-4904-14A5594399EE}"/>
              </a:ext>
            </a:extLst>
          </p:cNvPr>
          <p:cNvSpPr txBox="1">
            <a:spLocks/>
          </p:cNvSpPr>
          <p:nvPr/>
        </p:nvSpPr>
        <p:spPr>
          <a:xfrm>
            <a:off x="6302556" y="3285932"/>
            <a:ext cx="1949428" cy="19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 algn="ctr">
              <a:lnSpc>
                <a:spcPct val="114999"/>
              </a:lnSpc>
              <a:buNone/>
            </a:pPr>
            <a:r>
              <a:rPr lang="pt-BR" sz="900" b="1" dirty="0"/>
              <a:t>Especificações da Suíça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 descr="Colorful plastic letters (Fornecido por Getty Images)"/>
          <p:cNvPicPr preferRelativeResize="0"/>
          <p:nvPr/>
        </p:nvPicPr>
        <p:blipFill rotWithShape="1">
          <a:blip r:embed="rId3">
            <a:alphaModFix amt="15000"/>
          </a:blip>
          <a:srcRect l="20897" r="20891"/>
          <a:stretch/>
        </p:blipFill>
        <p:spPr>
          <a:xfrm>
            <a:off x="4572000" y="-37300"/>
            <a:ext cx="4572001" cy="524257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0" name="Google Shape;90;p16"/>
          <p:cNvSpPr txBox="1">
            <a:spLocks noGrp="1"/>
          </p:cNvSpPr>
          <p:nvPr>
            <p:ph type="title" idx="4294967295"/>
          </p:nvPr>
        </p:nvSpPr>
        <p:spPr>
          <a:xfrm>
            <a:off x="264450" y="0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 dirty="0"/>
              <a:t>Com</a:t>
            </a:r>
            <a:endParaRPr sz="3500" dirty="0"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4294967295"/>
          </p:nvPr>
        </p:nvSpPr>
        <p:spPr>
          <a:xfrm>
            <a:off x="264450" y="1786325"/>
            <a:ext cx="4045200" cy="13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100"/>
              <a:t>24 (38 %)</a:t>
            </a:r>
            <a:endParaRPr sz="2100"/>
          </a:p>
        </p:txBody>
      </p:sp>
      <p:sp>
        <p:nvSpPr>
          <p:cNvPr id="92" name="Google Shape;92;p16"/>
          <p:cNvSpPr txBox="1">
            <a:spLocks noGrp="1"/>
          </p:cNvSpPr>
          <p:nvPr>
            <p:ph type="title" idx="4294967295"/>
          </p:nvPr>
        </p:nvSpPr>
        <p:spPr>
          <a:xfrm>
            <a:off x="4834350" y="53525"/>
            <a:ext cx="4045200" cy="17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 dirty="0"/>
              <a:t>Sem</a:t>
            </a:r>
            <a:endParaRPr sz="3500" dirty="0"/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4294967295"/>
          </p:nvPr>
        </p:nvSpPr>
        <p:spPr>
          <a:xfrm>
            <a:off x="4834350" y="1786200"/>
            <a:ext cx="4045200" cy="13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100"/>
              <a:t>39 (62 %)</a:t>
            </a:r>
            <a:endParaRPr sz="2100"/>
          </a:p>
        </p:txBody>
      </p:sp>
      <p:pic>
        <p:nvPicPr>
          <p:cNvPr id="94" name="Google Shape;94;p16" title="Captura de tela 2025-07-22 181551.png"/>
          <p:cNvPicPr preferRelativeResize="0"/>
          <p:nvPr/>
        </p:nvPicPr>
        <p:blipFill rotWithShape="1">
          <a:blip r:embed="rId4">
            <a:alphaModFix/>
          </a:blip>
          <a:srcRect l="1394" t="10929" r="1082" b="18786"/>
          <a:stretch/>
        </p:blipFill>
        <p:spPr>
          <a:xfrm>
            <a:off x="89613" y="2484975"/>
            <a:ext cx="4392775" cy="22075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>
            <a:spLocks noGrp="1"/>
          </p:cNvSpPr>
          <p:nvPr>
            <p:ph type="title" idx="4294967295"/>
          </p:nvPr>
        </p:nvSpPr>
        <p:spPr>
          <a:xfrm>
            <a:off x="2549400" y="0"/>
            <a:ext cx="4045200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3500" dirty="0"/>
              <a:t>Uso de prefixos</a:t>
            </a:r>
            <a:endParaRPr lang="pt-BR" dirty="0"/>
          </a:p>
        </p:txBody>
      </p:sp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6CEB75D9-639B-B449-D348-A83AF0EA325F}"/>
              </a:ext>
            </a:extLst>
          </p:cNvPr>
          <p:cNvSpPr txBox="1">
            <a:spLocks/>
          </p:cNvSpPr>
          <p:nvPr/>
        </p:nvSpPr>
        <p:spPr>
          <a:xfrm>
            <a:off x="1310860" y="4839698"/>
            <a:ext cx="1949428" cy="19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 algn="ctr">
              <a:lnSpc>
                <a:spcPct val="114999"/>
              </a:lnSpc>
              <a:buNone/>
            </a:pPr>
            <a:r>
              <a:rPr lang="pt-BR" sz="800" b="1" dirty="0"/>
              <a:t>Especificações da Andorra</a:t>
            </a:r>
            <a:endParaRPr lang="pt-BR"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02DA2886-3F8D-C6A1-40C4-E66F66C29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1" descr="Captura de tela 2025-07-28 141655.png" title="Captura de tela 2025-07-28 141655.png">
            <a:extLst>
              <a:ext uri="{FF2B5EF4-FFF2-40B4-BE49-F238E27FC236}">
                <a16:creationId xmlns:a16="http://schemas.microsoft.com/office/drawing/2014/main" id="{0F1EDCBA-9E66-2FB3-19BE-991E7D8D701F}"/>
              </a:ext>
            </a:extLst>
          </p:cNvPr>
          <p:cNvPicPr preferRelativeResize="0"/>
          <p:nvPr/>
        </p:nvPicPr>
        <p:blipFill rotWithShape="1">
          <a:blip r:embed="rId3"/>
          <a:srcRect l="466" t="1737" r="633" b="2658"/>
          <a:stretch>
            <a:fillRect/>
          </a:stretch>
        </p:blipFill>
        <p:spPr>
          <a:xfrm>
            <a:off x="2241419" y="1701468"/>
            <a:ext cx="4650772" cy="341961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>
            <a:extLst>
              <a:ext uri="{FF2B5EF4-FFF2-40B4-BE49-F238E27FC236}">
                <a16:creationId xmlns:a16="http://schemas.microsoft.com/office/drawing/2014/main" id="{A6E478AA-1AD6-7205-89CE-95185142C2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24950" y="0"/>
            <a:ext cx="4694100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3500" dirty="0"/>
              <a:t>Prefixos</a:t>
            </a:r>
            <a:endParaRPr lang="pt-BR" dirty="0"/>
          </a:p>
        </p:txBody>
      </p:sp>
      <p:sp>
        <p:nvSpPr>
          <p:cNvPr id="148" name="Google Shape;148;p21">
            <a:extLst>
              <a:ext uri="{FF2B5EF4-FFF2-40B4-BE49-F238E27FC236}">
                <a16:creationId xmlns:a16="http://schemas.microsoft.com/office/drawing/2014/main" id="{12BA2F91-36FD-B21D-1C8D-DDE86CBC32B0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840750" y="1023416"/>
            <a:ext cx="7462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2000" dirty="0"/>
              <a:t>Prefixos às vezes definem grupos específicos (</a:t>
            </a:r>
            <a:r>
              <a:rPr lang="pt-BR" sz="2000" dirty="0" err="1"/>
              <a:t>taxpayers</a:t>
            </a:r>
            <a:r>
              <a:rPr lang="pt-BR" sz="2000" dirty="0"/>
              <a:t>)</a:t>
            </a:r>
            <a:endParaRPr lang="pt-BR" dirty="0"/>
          </a:p>
        </p:txBody>
      </p:sp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612D2FC9-7216-DF58-5282-C9EDA3078DC9}"/>
              </a:ext>
            </a:extLst>
          </p:cNvPr>
          <p:cNvSpPr txBox="1">
            <a:spLocks/>
          </p:cNvSpPr>
          <p:nvPr/>
        </p:nvSpPr>
        <p:spPr>
          <a:xfrm>
            <a:off x="5301674" y="1699322"/>
            <a:ext cx="1870725" cy="312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 algn="ctr">
              <a:lnSpc>
                <a:spcPct val="114999"/>
              </a:lnSpc>
              <a:buNone/>
            </a:pPr>
            <a:r>
              <a:rPr lang="pt-BR" sz="800" b="1" dirty="0"/>
              <a:t>Especificações da Índia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718405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 descr="old parchment paper (Fornecido por Getty Images)"/>
          <p:cNvPicPr preferRelativeResize="0"/>
          <p:nvPr/>
        </p:nvPicPr>
        <p:blipFill rotWithShape="1">
          <a:blip r:embed="rId3">
            <a:alphaModFix amt="35000"/>
          </a:blip>
          <a:srcRect l="5126" t="8704" r="5563" b="8712"/>
          <a:stretch/>
        </p:blipFill>
        <p:spPr>
          <a:xfrm>
            <a:off x="4572000" y="-37300"/>
            <a:ext cx="4572002" cy="524257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2" name="Google Shape;112;p18"/>
          <p:cNvSpPr txBox="1">
            <a:spLocks noGrp="1"/>
          </p:cNvSpPr>
          <p:nvPr>
            <p:ph type="title" idx="4294967295"/>
          </p:nvPr>
        </p:nvSpPr>
        <p:spPr>
          <a:xfrm>
            <a:off x="264450" y="0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 dirty="0"/>
              <a:t>Sim</a:t>
            </a:r>
            <a:endParaRPr sz="3500" dirty="0"/>
          </a:p>
        </p:txBody>
      </p:sp>
      <p:sp>
        <p:nvSpPr>
          <p:cNvPr id="113" name="Google Shape;113;p18"/>
          <p:cNvSpPr txBox="1">
            <a:spLocks noGrp="1"/>
          </p:cNvSpPr>
          <p:nvPr>
            <p:ph type="subTitle" idx="4294967295"/>
          </p:nvPr>
        </p:nvSpPr>
        <p:spPr>
          <a:xfrm>
            <a:off x="264450" y="1786325"/>
            <a:ext cx="4045200" cy="13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100"/>
              <a:t>54 (86 %)</a:t>
            </a:r>
            <a:endParaRPr sz="2100"/>
          </a:p>
        </p:txBody>
      </p:sp>
      <p:sp>
        <p:nvSpPr>
          <p:cNvPr id="114" name="Google Shape;114;p18"/>
          <p:cNvSpPr txBox="1">
            <a:spLocks noGrp="1"/>
          </p:cNvSpPr>
          <p:nvPr>
            <p:ph type="title" idx="4294967295"/>
          </p:nvPr>
        </p:nvSpPr>
        <p:spPr>
          <a:xfrm>
            <a:off x="4834350" y="53525"/>
            <a:ext cx="4045200" cy="17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 dirty="0"/>
              <a:t>Não</a:t>
            </a:r>
            <a:endParaRPr sz="3500" dirty="0"/>
          </a:p>
        </p:txBody>
      </p:sp>
      <p:sp>
        <p:nvSpPr>
          <p:cNvPr id="115" name="Google Shape;115;p18"/>
          <p:cNvSpPr txBox="1">
            <a:spLocks noGrp="1"/>
          </p:cNvSpPr>
          <p:nvPr>
            <p:ph type="subTitle" idx="4294967295"/>
          </p:nvPr>
        </p:nvSpPr>
        <p:spPr>
          <a:xfrm>
            <a:off x="4834350" y="1786200"/>
            <a:ext cx="4045200" cy="13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100"/>
              <a:t>9 (14 %)</a:t>
            </a:r>
            <a:endParaRPr sz="2100"/>
          </a:p>
        </p:txBody>
      </p:sp>
      <p:pic>
        <p:nvPicPr>
          <p:cNvPr id="116" name="Google Shape;116;p18" title="Captura de tela 2025-07-22 180909.png"/>
          <p:cNvPicPr preferRelativeResize="0"/>
          <p:nvPr/>
        </p:nvPicPr>
        <p:blipFill rotWithShape="1">
          <a:blip r:embed="rId4">
            <a:alphaModFix/>
          </a:blip>
          <a:srcRect l="40935" t="3539" r="7457" b="54221"/>
          <a:stretch/>
        </p:blipFill>
        <p:spPr>
          <a:xfrm>
            <a:off x="1153550" y="3185100"/>
            <a:ext cx="2267000" cy="94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>
            <a:spLocks noGrp="1"/>
          </p:cNvSpPr>
          <p:nvPr>
            <p:ph type="title" idx="4294967295"/>
          </p:nvPr>
        </p:nvSpPr>
        <p:spPr>
          <a:xfrm>
            <a:off x="2549400" y="0"/>
            <a:ext cx="4045200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3500" dirty="0"/>
              <a:t>Mudanças históricas</a:t>
            </a:r>
            <a:endParaRPr lang="pt-BR" dirty="0"/>
          </a:p>
        </p:txBody>
      </p:sp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EEDEBE5F-6C14-971B-4D92-8C54B5501D59}"/>
              </a:ext>
            </a:extLst>
          </p:cNvPr>
          <p:cNvSpPr txBox="1">
            <a:spLocks/>
          </p:cNvSpPr>
          <p:nvPr/>
        </p:nvSpPr>
        <p:spPr>
          <a:xfrm>
            <a:off x="1150126" y="4196761"/>
            <a:ext cx="2270896" cy="21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 algn="ctr">
              <a:lnSpc>
                <a:spcPct val="114999"/>
              </a:lnSpc>
              <a:buNone/>
            </a:pPr>
            <a:r>
              <a:rPr lang="pt-BR" sz="800" b="1" dirty="0"/>
              <a:t>Especificações da China</a:t>
            </a:r>
            <a:endParaRPr lang="pt-BR" b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D916DCC2-07C2-BE93-C035-7C240C722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>
            <a:extLst>
              <a:ext uri="{FF2B5EF4-FFF2-40B4-BE49-F238E27FC236}">
                <a16:creationId xmlns:a16="http://schemas.microsoft.com/office/drawing/2014/main" id="{A86FA053-B0EF-3A08-3A1B-6096B184E25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7458" y="0"/>
            <a:ext cx="4569085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3500" dirty="0">
                <a:highlight>
                  <a:srgbClr val="F8E71C"/>
                </a:highlight>
              </a:rPr>
              <a:t>Exemplo de mudança</a:t>
            </a:r>
            <a:endParaRPr lang="pt-BR" dirty="0"/>
          </a:p>
        </p:txBody>
      </p:sp>
      <p:sp>
        <p:nvSpPr>
          <p:cNvPr id="148" name="Google Shape;148;p21">
            <a:extLst>
              <a:ext uri="{FF2B5EF4-FFF2-40B4-BE49-F238E27FC236}">
                <a16:creationId xmlns:a16="http://schemas.microsoft.com/office/drawing/2014/main" id="{08003103-5231-50CD-6E82-423A445561A0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095928" y="931244"/>
            <a:ext cx="6952144" cy="7046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2000" dirty="0"/>
              <a:t>Ampliação da listagem na categoria PJ</a:t>
            </a:r>
          </a:p>
        </p:txBody>
      </p:sp>
      <p:pic>
        <p:nvPicPr>
          <p:cNvPr id="4" name="Imagem 3" descr="Tabela&#10;&#10;O conteúdo gerado por IA pode estar incorreto.">
            <a:extLst>
              <a:ext uri="{FF2B5EF4-FFF2-40B4-BE49-F238E27FC236}">
                <a16:creationId xmlns:a16="http://schemas.microsoft.com/office/drawing/2014/main" id="{5606A500-F821-870F-0ABB-8E1047AB7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07" y="1578889"/>
            <a:ext cx="3763183" cy="3564611"/>
          </a:xfrm>
          <a:prstGeom prst="rect">
            <a:avLst/>
          </a:prstGeom>
        </p:spPr>
      </p:pic>
      <p:pic>
        <p:nvPicPr>
          <p:cNvPr id="5" name="Imagem 4" descr="Tabela&#10;&#10;O conteúdo gerado por IA pode estar incorreto.">
            <a:extLst>
              <a:ext uri="{FF2B5EF4-FFF2-40B4-BE49-F238E27FC236}">
                <a16:creationId xmlns:a16="http://schemas.microsoft.com/office/drawing/2014/main" id="{7053E812-2988-B040-733D-F274B0FAA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0450" y="2027129"/>
            <a:ext cx="4487083" cy="2668131"/>
          </a:xfrm>
          <a:prstGeom prst="rect">
            <a:avLst/>
          </a:prstGeom>
        </p:spPr>
      </p:pic>
      <p:sp>
        <p:nvSpPr>
          <p:cNvPr id="10" name="Google Shape;70;p14">
            <a:extLst>
              <a:ext uri="{FF2B5EF4-FFF2-40B4-BE49-F238E27FC236}">
                <a16:creationId xmlns:a16="http://schemas.microsoft.com/office/drawing/2014/main" id="{CDA3C03F-9CCB-DF3E-0591-59626A5E3F23}"/>
              </a:ext>
            </a:extLst>
          </p:cNvPr>
          <p:cNvSpPr txBox="1">
            <a:spLocks/>
          </p:cNvSpPr>
          <p:nvPr/>
        </p:nvSpPr>
        <p:spPr>
          <a:xfrm>
            <a:off x="5433803" y="4801858"/>
            <a:ext cx="1870725" cy="34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 algn="ctr">
              <a:lnSpc>
                <a:spcPct val="114999"/>
              </a:lnSpc>
              <a:buNone/>
            </a:pPr>
            <a:r>
              <a:rPr lang="pt-BR" sz="800" b="1" dirty="0"/>
              <a:t>Especificações da Malásia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244372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9" descr="Birthday cake and balloon (Fornecido por Getty Images)"/>
          <p:cNvPicPr preferRelativeResize="0"/>
          <p:nvPr/>
        </p:nvPicPr>
        <p:blipFill rotWithShape="1">
          <a:blip r:embed="rId3">
            <a:alphaModFix amt="15000"/>
          </a:blip>
          <a:srcRect t="15254" b="8322"/>
          <a:stretch/>
        </p:blipFill>
        <p:spPr>
          <a:xfrm>
            <a:off x="4572000" y="-37300"/>
            <a:ext cx="4572003" cy="524257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3" name="Google Shape;123;p19"/>
          <p:cNvSpPr txBox="1">
            <a:spLocks noGrp="1"/>
          </p:cNvSpPr>
          <p:nvPr>
            <p:ph type="title" idx="4294967295"/>
          </p:nvPr>
        </p:nvSpPr>
        <p:spPr>
          <a:xfrm>
            <a:off x="264450" y="0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 dirty="0"/>
              <a:t>Sim</a:t>
            </a:r>
            <a:endParaRPr sz="3500" dirty="0"/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4294967295"/>
          </p:nvPr>
        </p:nvSpPr>
        <p:spPr>
          <a:xfrm>
            <a:off x="264450" y="1786325"/>
            <a:ext cx="4045200" cy="13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100"/>
              <a:t>13 (21 %)</a:t>
            </a:r>
            <a:endParaRPr sz="2100"/>
          </a:p>
        </p:txBody>
      </p:sp>
      <p:sp>
        <p:nvSpPr>
          <p:cNvPr id="125" name="Google Shape;125;p19"/>
          <p:cNvSpPr txBox="1">
            <a:spLocks noGrp="1"/>
          </p:cNvSpPr>
          <p:nvPr>
            <p:ph type="title" idx="4294967295"/>
          </p:nvPr>
        </p:nvSpPr>
        <p:spPr>
          <a:xfrm>
            <a:off x="4834350" y="53525"/>
            <a:ext cx="4045200" cy="17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 dirty="0">
                <a:highlight>
                  <a:srgbClr val="F8E71C"/>
                </a:highlight>
              </a:rPr>
              <a:t>Não</a:t>
            </a:r>
          </a:p>
        </p:txBody>
      </p:sp>
      <p:sp>
        <p:nvSpPr>
          <p:cNvPr id="126" name="Google Shape;126;p19"/>
          <p:cNvSpPr txBox="1">
            <a:spLocks noGrp="1"/>
          </p:cNvSpPr>
          <p:nvPr>
            <p:ph type="subTitle" idx="4294967295"/>
          </p:nvPr>
        </p:nvSpPr>
        <p:spPr>
          <a:xfrm>
            <a:off x="4834350" y="1786200"/>
            <a:ext cx="4045200" cy="13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100"/>
              <a:t>50 (79 %)</a:t>
            </a:r>
            <a:endParaRPr sz="2100"/>
          </a:p>
        </p:txBody>
      </p:sp>
      <p:pic>
        <p:nvPicPr>
          <p:cNvPr id="127" name="Google Shape;127;p19" title="Captura de tela 2025-07-28 13404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74138" y="2738525"/>
            <a:ext cx="6395726" cy="173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>
            <a:spLocks noGrp="1"/>
          </p:cNvSpPr>
          <p:nvPr>
            <p:ph type="title" idx="4294967295"/>
          </p:nvPr>
        </p:nvSpPr>
        <p:spPr>
          <a:xfrm>
            <a:off x="2549400" y="0"/>
            <a:ext cx="4045200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3500" dirty="0"/>
              <a:t>Data de nascimento</a:t>
            </a:r>
            <a:endParaRPr lang="pt-BR" dirty="0"/>
          </a:p>
        </p:txBody>
      </p:sp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6AFC04C7-1048-786D-C634-EA1EB1004620}"/>
              </a:ext>
            </a:extLst>
          </p:cNvPr>
          <p:cNvSpPr txBox="1">
            <a:spLocks/>
          </p:cNvSpPr>
          <p:nvPr/>
        </p:nvSpPr>
        <p:spPr>
          <a:xfrm>
            <a:off x="3445056" y="4696823"/>
            <a:ext cx="2270896" cy="21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 algn="ctr">
              <a:lnSpc>
                <a:spcPct val="114999"/>
              </a:lnSpc>
              <a:buNone/>
            </a:pPr>
            <a:r>
              <a:rPr lang="pt-BR" sz="800" b="1" dirty="0"/>
              <a:t>Especificações da Ucrânia</a:t>
            </a:r>
            <a:endParaRPr lang="pt-BR"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8BBA94BA-D197-2006-E10F-3CA978B8D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>
            <a:extLst>
              <a:ext uri="{FF2B5EF4-FFF2-40B4-BE49-F238E27FC236}">
                <a16:creationId xmlns:a16="http://schemas.microsoft.com/office/drawing/2014/main" id="{9B2E87EF-DA72-3E5F-4360-D5D28086256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7458" y="0"/>
            <a:ext cx="4569085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3500" dirty="0">
                <a:highlight>
                  <a:srgbClr val="F8E71C"/>
                </a:highlight>
              </a:rPr>
              <a:t>Data de nascimento</a:t>
            </a:r>
            <a:endParaRPr lang="pt-BR" dirty="0"/>
          </a:p>
        </p:txBody>
      </p:sp>
      <p:sp>
        <p:nvSpPr>
          <p:cNvPr id="148" name="Google Shape;148;p21">
            <a:extLst>
              <a:ext uri="{FF2B5EF4-FFF2-40B4-BE49-F238E27FC236}">
                <a16:creationId xmlns:a16="http://schemas.microsoft.com/office/drawing/2014/main" id="{9D2E6C73-1383-B86A-8430-CEAC6BECC7E0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095928" y="1066854"/>
            <a:ext cx="6952144" cy="7046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2000" dirty="0"/>
              <a:t>Data de nascimento e / ou gênero na íntegra</a:t>
            </a:r>
            <a:endParaRPr lang="pt-BR" dirty="0"/>
          </a:p>
        </p:txBody>
      </p:sp>
      <p:pic>
        <p:nvPicPr>
          <p:cNvPr id="2" name="Imagem 1" descr="Texto&#10;&#10;O conteúdo gerado por IA pode estar incorreto.">
            <a:extLst>
              <a:ext uri="{FF2B5EF4-FFF2-40B4-BE49-F238E27FC236}">
                <a16:creationId xmlns:a16="http://schemas.microsoft.com/office/drawing/2014/main" id="{C87B3040-378C-2478-004D-7BD8EEA8A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790" y="2120577"/>
            <a:ext cx="4884420" cy="2200329"/>
          </a:xfrm>
          <a:prstGeom prst="rect">
            <a:avLst/>
          </a:prstGeom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4F97BAFD-D6D0-A50F-9DD8-26DBB61454B8}"/>
              </a:ext>
            </a:extLst>
          </p:cNvPr>
          <p:cNvSpPr txBox="1">
            <a:spLocks/>
          </p:cNvSpPr>
          <p:nvPr/>
        </p:nvSpPr>
        <p:spPr>
          <a:xfrm>
            <a:off x="5211015" y="2118714"/>
            <a:ext cx="1870725" cy="34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 algn="ctr">
              <a:lnSpc>
                <a:spcPct val="114999"/>
              </a:lnSpc>
              <a:buNone/>
            </a:pPr>
            <a:r>
              <a:rPr lang="pt-BR" sz="800" b="1" dirty="0"/>
              <a:t>Especificações da Groenlândia</a:t>
            </a:r>
            <a:endParaRPr lang="pt-BR" b="1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1569D16A-2F29-80C0-9850-78430294EF5B}"/>
              </a:ext>
            </a:extLst>
          </p:cNvPr>
          <p:cNvCxnSpPr/>
          <p:nvPr/>
        </p:nvCxnSpPr>
        <p:spPr>
          <a:xfrm>
            <a:off x="4291094" y="3002796"/>
            <a:ext cx="1375473" cy="1"/>
          </a:xfrm>
          <a:prstGeom prst="straightConnector1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BFC11BF3-D95C-089F-CC4B-A83CF23ABAA7}"/>
              </a:ext>
            </a:extLst>
          </p:cNvPr>
          <p:cNvCxnSpPr>
            <a:cxnSpLocks/>
          </p:cNvCxnSpPr>
          <p:nvPr/>
        </p:nvCxnSpPr>
        <p:spPr>
          <a:xfrm>
            <a:off x="4291094" y="3167466"/>
            <a:ext cx="1530455" cy="0"/>
          </a:xfrm>
          <a:prstGeom prst="straightConnector1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DC73809B-03E0-9A1F-8FB5-3638BE7CC059}"/>
              </a:ext>
            </a:extLst>
          </p:cNvPr>
          <p:cNvCxnSpPr>
            <a:cxnSpLocks/>
          </p:cNvCxnSpPr>
          <p:nvPr/>
        </p:nvCxnSpPr>
        <p:spPr>
          <a:xfrm>
            <a:off x="4378272" y="3293389"/>
            <a:ext cx="1578888" cy="1"/>
          </a:xfrm>
          <a:prstGeom prst="straightConnector1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0973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34028996-4EC4-D162-C979-68503DDA5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1" descr="Tabela&#10;&#10;O conteúdo gerado por IA pode estar incorreto.">
            <a:extLst>
              <a:ext uri="{FF2B5EF4-FFF2-40B4-BE49-F238E27FC236}">
                <a16:creationId xmlns:a16="http://schemas.microsoft.com/office/drawing/2014/main" id="{35FF0EA3-5844-110C-BD07-3CFE97F580AC}"/>
              </a:ext>
            </a:extLst>
          </p:cNvPr>
          <p:cNvPicPr preferRelativeResize="0"/>
          <p:nvPr/>
        </p:nvPicPr>
        <p:blipFill rotWithShape="1">
          <a:blip r:embed="rId3"/>
          <a:srcRect l="211" t="924" b="894"/>
          <a:stretch>
            <a:fillRect/>
          </a:stretch>
        </p:blipFill>
        <p:spPr>
          <a:xfrm>
            <a:off x="4572000" y="-1582"/>
            <a:ext cx="4562338" cy="514737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7" name="Google Shape;147;p21">
            <a:extLst>
              <a:ext uri="{FF2B5EF4-FFF2-40B4-BE49-F238E27FC236}">
                <a16:creationId xmlns:a16="http://schemas.microsoft.com/office/drawing/2014/main" id="{768DF764-2237-4547-4CD5-583ECC99F01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58" y="0"/>
            <a:ext cx="4569085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3500" dirty="0"/>
              <a:t>Códigos específicos</a:t>
            </a:r>
            <a:endParaRPr lang="pt-BR" dirty="0"/>
          </a:p>
        </p:txBody>
      </p:sp>
      <p:sp>
        <p:nvSpPr>
          <p:cNvPr id="148" name="Google Shape;148;p21">
            <a:extLst>
              <a:ext uri="{FF2B5EF4-FFF2-40B4-BE49-F238E27FC236}">
                <a16:creationId xmlns:a16="http://schemas.microsoft.com/office/drawing/2014/main" id="{9DCB472A-EDF3-C859-EF8E-7B0689866EAD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360" y="931243"/>
            <a:ext cx="4569280" cy="8402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2000" dirty="0"/>
              <a:t>Códigos que precisamos saber para que o NIF seja validado corretamente</a:t>
            </a:r>
          </a:p>
        </p:txBody>
      </p:sp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0C404886-B4D6-803B-CDDB-0D41F8C0CED8}"/>
              </a:ext>
            </a:extLst>
          </p:cNvPr>
          <p:cNvSpPr txBox="1">
            <a:spLocks/>
          </p:cNvSpPr>
          <p:nvPr/>
        </p:nvSpPr>
        <p:spPr>
          <a:xfrm>
            <a:off x="2837837" y="4714682"/>
            <a:ext cx="1735115" cy="525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 algn="ctr">
              <a:lnSpc>
                <a:spcPct val="114999"/>
              </a:lnSpc>
              <a:buNone/>
            </a:pPr>
            <a:r>
              <a:rPr lang="pt-BR" sz="800" b="1" dirty="0"/>
              <a:t>Especificações da Noruega</a:t>
            </a:r>
            <a:endParaRPr lang="pt-BR" b="1" dirty="0"/>
          </a:p>
        </p:txBody>
      </p:sp>
      <p:sp>
        <p:nvSpPr>
          <p:cNvPr id="6" name="Google Shape;148;p21">
            <a:extLst>
              <a:ext uri="{FF2B5EF4-FFF2-40B4-BE49-F238E27FC236}">
                <a16:creationId xmlns:a16="http://schemas.microsoft.com/office/drawing/2014/main" id="{1A7BEB16-959C-1398-D1F6-F1C9AB915D4D}"/>
              </a:ext>
            </a:extLst>
          </p:cNvPr>
          <p:cNvSpPr txBox="1">
            <a:spLocks/>
          </p:cNvSpPr>
          <p:nvPr/>
        </p:nvSpPr>
        <p:spPr>
          <a:xfrm>
            <a:off x="-1223" y="2807829"/>
            <a:ext cx="4569280" cy="840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2000" dirty="0"/>
              <a:t>Série de códigos para substituir data de nascimento</a:t>
            </a:r>
          </a:p>
        </p:txBody>
      </p:sp>
    </p:spTree>
    <p:extLst>
      <p:ext uri="{BB962C8B-B14F-4D97-AF65-F5344CB8AC3E}">
        <p14:creationId xmlns:p14="http://schemas.microsoft.com/office/powerpoint/2010/main" val="3607989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9918F6-A64D-08DF-6623-CC477990D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4200" dirty="0">
                <a:highlight>
                  <a:srgbClr val="F8E71C"/>
                </a:highlight>
              </a:rPr>
              <a:t>O que são os </a:t>
            </a:r>
            <a:r>
              <a:rPr lang="pt-BR" sz="4200" dirty="0" err="1">
                <a:highlight>
                  <a:srgbClr val="F8E71C"/>
                </a:highlight>
              </a:rPr>
              <a:t>NIFs</a:t>
            </a:r>
            <a:r>
              <a:rPr lang="pt-BR" sz="4200" dirty="0">
                <a:highlight>
                  <a:srgbClr val="F8E71C"/>
                </a:highlight>
              </a:rPr>
              <a:t>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E53390F-8DE0-6B05-7700-40290BA065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spcFirstLastPara="1" wrap="square" lIns="91425" tIns="91425" rIns="91425" bIns="91425" anchor="ctr" anchorCtr="0">
            <a:noAutofit/>
          </a:bodyPr>
          <a:lstStyle/>
          <a:p>
            <a:pPr marL="114300" indent="0" algn="just">
              <a:lnSpc>
                <a:spcPct val="114999"/>
              </a:lnSpc>
              <a:buNone/>
            </a:pPr>
            <a:r>
              <a:rPr lang="pt-BR" sz="1600" dirty="0"/>
              <a:t>Os Números de Identificação Fiscal, conhecidos como </a:t>
            </a:r>
            <a:r>
              <a:rPr lang="pt-BR" sz="1600" err="1"/>
              <a:t>NIFs</a:t>
            </a:r>
            <a:r>
              <a:rPr lang="pt-BR" sz="1600" dirty="0"/>
              <a:t>, são códigos únicos atribuídos a pessoas físicas e jurídicas com o objetivo de identificá-las perante as autoridades fiscais de um país. </a:t>
            </a:r>
            <a:endParaRPr lang="pt-BR"/>
          </a:p>
          <a:p>
            <a:pPr marL="114300" indent="0" algn="just">
              <a:lnSpc>
                <a:spcPct val="114999"/>
              </a:lnSpc>
              <a:buNone/>
            </a:pPr>
            <a:endParaRPr lang="pt-BR" sz="1600" dirty="0"/>
          </a:p>
          <a:p>
            <a:pPr marL="114300" indent="0" algn="just">
              <a:lnSpc>
                <a:spcPct val="114999"/>
              </a:lnSpc>
              <a:buNone/>
            </a:pPr>
            <a:r>
              <a:rPr lang="pt-BR" sz="1600" dirty="0"/>
              <a:t>Cada nação possui um formato e regras específicas para a geração e validação desses números, refletindo as particularidades do seu sistema tributário e administrativo. Em geral, os </a:t>
            </a:r>
            <a:r>
              <a:rPr lang="pt-BR" sz="1600" dirty="0" err="1"/>
              <a:t>NIFs</a:t>
            </a:r>
            <a:r>
              <a:rPr lang="pt-BR" sz="1600" dirty="0"/>
              <a:t> são essenciais para atividades como a declaração de impostos, abertura de contas bancárias, assinatura de contratos e o exercício de diversas obrigações legais. Eles funcionam como uma espécie de “CPF” ou “CNPJ” — no caso do Brasil — e seu uso se estende por todas as esferas da vida financeira e institucional de um cidadão ou empresa.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0914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635778CF-E648-AE15-6879-D17ACF705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>
            <a:extLst>
              <a:ext uri="{FF2B5EF4-FFF2-40B4-BE49-F238E27FC236}">
                <a16:creationId xmlns:a16="http://schemas.microsoft.com/office/drawing/2014/main" id="{F5C413F7-6BC7-7002-18EC-EA3BA182D1F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7458" y="0"/>
            <a:ext cx="4569085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3500" dirty="0">
                <a:highlight>
                  <a:srgbClr val="F8E71C"/>
                </a:highlight>
              </a:rPr>
              <a:t>Códigos específicos</a:t>
            </a:r>
          </a:p>
        </p:txBody>
      </p:sp>
      <p:sp>
        <p:nvSpPr>
          <p:cNvPr id="148" name="Google Shape;148;p21">
            <a:extLst>
              <a:ext uri="{FF2B5EF4-FFF2-40B4-BE49-F238E27FC236}">
                <a16:creationId xmlns:a16="http://schemas.microsoft.com/office/drawing/2014/main" id="{041116F3-CDDB-70B9-9638-5D266C221C27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095928" y="1066854"/>
            <a:ext cx="6952144" cy="7046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2000" dirty="0"/>
              <a:t>Código com nome e sobrenome</a:t>
            </a:r>
            <a:endParaRPr lang="pt-BR" dirty="0"/>
          </a:p>
        </p:txBody>
      </p:sp>
      <p:pic>
        <p:nvPicPr>
          <p:cNvPr id="2" name="Imagem 1" descr="Tabela&#10;&#10;O conteúdo gerado por IA pode estar incorreto.">
            <a:extLst>
              <a:ext uri="{FF2B5EF4-FFF2-40B4-BE49-F238E27FC236}">
                <a16:creationId xmlns:a16="http://schemas.microsoft.com/office/drawing/2014/main" id="{45CC992E-2315-430E-63E8-837F42C97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062" y="2011777"/>
            <a:ext cx="5271877" cy="2388869"/>
          </a:xfrm>
          <a:prstGeom prst="rect">
            <a:avLst/>
          </a:prstGeom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0B62A1FA-3537-1242-D3A3-202455EFCF83}"/>
              </a:ext>
            </a:extLst>
          </p:cNvPr>
          <p:cNvSpPr txBox="1">
            <a:spLocks/>
          </p:cNvSpPr>
          <p:nvPr/>
        </p:nvSpPr>
        <p:spPr>
          <a:xfrm>
            <a:off x="5482236" y="2099341"/>
            <a:ext cx="1802920" cy="26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 algn="ctr">
              <a:lnSpc>
                <a:spcPct val="114999"/>
              </a:lnSpc>
              <a:buNone/>
            </a:pPr>
            <a:r>
              <a:rPr lang="pt-BR" sz="800" b="1" dirty="0"/>
              <a:t>Especificações da Turquia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40527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F0C97E81-D3FC-E309-5E57-A11BFBFAF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>
            <a:extLst>
              <a:ext uri="{FF2B5EF4-FFF2-40B4-BE49-F238E27FC236}">
                <a16:creationId xmlns:a16="http://schemas.microsoft.com/office/drawing/2014/main" id="{81A9D79F-0AA4-42AB-D287-72EB68F2C91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7458" y="0"/>
            <a:ext cx="4569085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3500" dirty="0">
                <a:highlight>
                  <a:srgbClr val="F8E71C"/>
                </a:highlight>
              </a:rPr>
              <a:t>Códigos específicos</a:t>
            </a:r>
          </a:p>
        </p:txBody>
      </p:sp>
      <p:sp>
        <p:nvSpPr>
          <p:cNvPr id="148" name="Google Shape;148;p21">
            <a:extLst>
              <a:ext uri="{FF2B5EF4-FFF2-40B4-BE49-F238E27FC236}">
                <a16:creationId xmlns:a16="http://schemas.microsoft.com/office/drawing/2014/main" id="{4EA16404-15BA-6837-FE60-BA52D4BC8253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095928" y="1066854"/>
            <a:ext cx="6952144" cy="7046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2000" dirty="0"/>
              <a:t>Código de província</a:t>
            </a:r>
            <a:endParaRPr lang="pt-BR" dirty="0"/>
          </a:p>
        </p:txBody>
      </p:sp>
      <p:pic>
        <p:nvPicPr>
          <p:cNvPr id="2" name="Imagem 1" descr="Interface gráfica do usuário, Texto, Aplicativo, Email&#10;&#10;O conteúdo gerado por IA pode estar incorreto.">
            <a:extLst>
              <a:ext uri="{FF2B5EF4-FFF2-40B4-BE49-F238E27FC236}">
                <a16:creationId xmlns:a16="http://schemas.microsoft.com/office/drawing/2014/main" id="{5C9F827E-2D4E-3205-FAD2-221A836E51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84" r="2105"/>
          <a:stretch>
            <a:fillRect/>
          </a:stretch>
        </p:blipFill>
        <p:spPr>
          <a:xfrm>
            <a:off x="2528161" y="2011777"/>
            <a:ext cx="4234696" cy="2388871"/>
          </a:xfrm>
          <a:prstGeom prst="rect">
            <a:avLst/>
          </a:prstGeom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39679672-330B-E610-413C-A94EEAFE9DA0}"/>
              </a:ext>
            </a:extLst>
          </p:cNvPr>
          <p:cNvSpPr txBox="1">
            <a:spLocks/>
          </p:cNvSpPr>
          <p:nvPr/>
        </p:nvSpPr>
        <p:spPr>
          <a:xfrm>
            <a:off x="3670872" y="4491892"/>
            <a:ext cx="1802920" cy="26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 algn="ctr">
              <a:lnSpc>
                <a:spcPct val="114999"/>
              </a:lnSpc>
              <a:buNone/>
            </a:pPr>
            <a:r>
              <a:rPr lang="pt-BR" sz="800" b="1" dirty="0"/>
              <a:t>Especificações do Equador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585397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C283AFEC-8D8C-5C34-A71C-5BCCA740B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>
            <a:extLst>
              <a:ext uri="{FF2B5EF4-FFF2-40B4-BE49-F238E27FC236}">
                <a16:creationId xmlns:a16="http://schemas.microsoft.com/office/drawing/2014/main" id="{8C061AE3-AD31-6775-2CAA-4CC1AE252F9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7458" y="0"/>
            <a:ext cx="4569085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3500" dirty="0">
                <a:highlight>
                  <a:srgbClr val="F8E71C"/>
                </a:highlight>
              </a:rPr>
              <a:t>Códigos específicos</a:t>
            </a:r>
          </a:p>
        </p:txBody>
      </p:sp>
      <p:sp>
        <p:nvSpPr>
          <p:cNvPr id="148" name="Google Shape;148;p21">
            <a:extLst>
              <a:ext uri="{FF2B5EF4-FFF2-40B4-BE49-F238E27FC236}">
                <a16:creationId xmlns:a16="http://schemas.microsoft.com/office/drawing/2014/main" id="{82430D7B-6049-4574-1E71-D9FE21B33573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095928" y="1066854"/>
            <a:ext cx="6952144" cy="7046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2000" dirty="0"/>
              <a:t>Código de registro</a:t>
            </a:r>
            <a:endParaRPr lang="pt-BR" dirty="0"/>
          </a:p>
        </p:txBody>
      </p:sp>
      <p:pic>
        <p:nvPicPr>
          <p:cNvPr id="2" name="Imagem 1" descr="Texto&#10;&#10;O conteúdo gerado por IA pode estar incorreto.">
            <a:extLst>
              <a:ext uri="{FF2B5EF4-FFF2-40B4-BE49-F238E27FC236}">
                <a16:creationId xmlns:a16="http://schemas.microsoft.com/office/drawing/2014/main" id="{6341B9CD-A0CA-6EEE-91C1-D11588D957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33" r="1240" b="2024"/>
          <a:stretch>
            <a:fillRect/>
          </a:stretch>
        </p:blipFill>
        <p:spPr>
          <a:xfrm>
            <a:off x="2276314" y="1953659"/>
            <a:ext cx="4590431" cy="2340521"/>
          </a:xfrm>
          <a:prstGeom prst="rect">
            <a:avLst/>
          </a:prstGeom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92A10B28-D198-1059-547B-5E8A8C4DCDEA}"/>
              </a:ext>
            </a:extLst>
          </p:cNvPr>
          <p:cNvSpPr txBox="1">
            <a:spLocks/>
          </p:cNvSpPr>
          <p:nvPr/>
        </p:nvSpPr>
        <p:spPr>
          <a:xfrm>
            <a:off x="3670872" y="4443459"/>
            <a:ext cx="1802920" cy="26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 algn="ctr">
              <a:lnSpc>
                <a:spcPct val="114999"/>
              </a:lnSpc>
              <a:buNone/>
            </a:pPr>
            <a:r>
              <a:rPr lang="pt-BR" sz="800" b="1" dirty="0"/>
              <a:t>Especificações do Moldova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863706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63D3445-C3C1-D80F-996D-9A4D2F8D2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65" y="200025"/>
            <a:ext cx="5934075" cy="1314450"/>
          </a:xfrm>
          <a:prstGeom prst="rect">
            <a:avLst/>
          </a:prstGeom>
        </p:spPr>
      </p:pic>
      <p:sp>
        <p:nvSpPr>
          <p:cNvPr id="5" name="Google Shape;70;p14">
            <a:extLst>
              <a:ext uri="{FF2B5EF4-FFF2-40B4-BE49-F238E27FC236}">
                <a16:creationId xmlns:a16="http://schemas.microsoft.com/office/drawing/2014/main" id="{7010B44C-230C-4543-2E70-AA688E176186}"/>
              </a:ext>
            </a:extLst>
          </p:cNvPr>
          <p:cNvSpPr txBox="1">
            <a:spLocks/>
          </p:cNvSpPr>
          <p:nvPr/>
        </p:nvSpPr>
        <p:spPr>
          <a:xfrm>
            <a:off x="4114782" y="285558"/>
            <a:ext cx="1949428" cy="19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 algn="r">
              <a:lnSpc>
                <a:spcPct val="114999"/>
              </a:lnSpc>
              <a:buNone/>
            </a:pPr>
            <a:r>
              <a:rPr lang="pt-BR" sz="800" b="1" dirty="0"/>
              <a:t>Exemplo de NIF da Argentina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179462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7" descr="Colorful plastic letters (Fornecido por Getty Images)"/>
          <p:cNvPicPr preferRelativeResize="0"/>
          <p:nvPr/>
        </p:nvPicPr>
        <p:blipFill rotWithShape="1">
          <a:blip r:embed="rId3">
            <a:alphaModFix amt="15000"/>
          </a:blip>
          <a:srcRect l="20897" r="20891"/>
          <a:stretch/>
        </p:blipFill>
        <p:spPr>
          <a:xfrm>
            <a:off x="4572000" y="-37300"/>
            <a:ext cx="4572001" cy="524257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1" name="Google Shape;101;p17"/>
          <p:cNvSpPr txBox="1">
            <a:spLocks noGrp="1"/>
          </p:cNvSpPr>
          <p:nvPr>
            <p:ph type="title" idx="4294967295"/>
          </p:nvPr>
        </p:nvSpPr>
        <p:spPr>
          <a:xfrm>
            <a:off x="264450" y="0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 dirty="0"/>
              <a:t>Com</a:t>
            </a:r>
            <a:endParaRPr sz="3500" dirty="0"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4294967295"/>
          </p:nvPr>
        </p:nvSpPr>
        <p:spPr>
          <a:xfrm>
            <a:off x="264450" y="1786325"/>
            <a:ext cx="4045200" cy="13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100"/>
              <a:t>54 (86 %)</a:t>
            </a:r>
            <a:endParaRPr sz="2100"/>
          </a:p>
        </p:txBody>
      </p:sp>
      <p:sp>
        <p:nvSpPr>
          <p:cNvPr id="103" name="Google Shape;103;p17"/>
          <p:cNvSpPr txBox="1">
            <a:spLocks noGrp="1"/>
          </p:cNvSpPr>
          <p:nvPr>
            <p:ph type="title" idx="4294967295"/>
          </p:nvPr>
        </p:nvSpPr>
        <p:spPr>
          <a:xfrm>
            <a:off x="4834350" y="53525"/>
            <a:ext cx="4045200" cy="17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 dirty="0">
                <a:highlight>
                  <a:srgbClr val="F8E71C"/>
                </a:highlight>
              </a:rPr>
              <a:t>Sem</a:t>
            </a:r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4294967295"/>
          </p:nvPr>
        </p:nvSpPr>
        <p:spPr>
          <a:xfrm>
            <a:off x="4834350" y="1786200"/>
            <a:ext cx="4045200" cy="13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100"/>
              <a:t>9 (14 %)</a:t>
            </a:r>
            <a:endParaRPr sz="2100"/>
          </a:p>
        </p:txBody>
      </p:sp>
      <p:pic>
        <p:nvPicPr>
          <p:cNvPr id="105" name="Google Shape;105;p17" title="Captura de tela 2025-07-22 192620.png"/>
          <p:cNvPicPr preferRelativeResize="0"/>
          <p:nvPr/>
        </p:nvPicPr>
        <p:blipFill rotWithShape="1">
          <a:blip r:embed="rId4">
            <a:alphaModFix/>
          </a:blip>
          <a:srcRect t="139" b="39081"/>
          <a:stretch/>
        </p:blipFill>
        <p:spPr>
          <a:xfrm>
            <a:off x="2375625" y="2786800"/>
            <a:ext cx="4392750" cy="17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>
            <a:spLocks noGrp="1"/>
          </p:cNvSpPr>
          <p:nvPr>
            <p:ph type="title" idx="4294967295"/>
          </p:nvPr>
        </p:nvSpPr>
        <p:spPr>
          <a:xfrm>
            <a:off x="2549400" y="0"/>
            <a:ext cx="4045200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3500" dirty="0"/>
              <a:t>Dígito de verificação</a:t>
            </a:r>
            <a:endParaRPr lang="pt-BR" dirty="0"/>
          </a:p>
        </p:txBody>
      </p:sp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99ECA5DF-CDE9-D7FF-E460-EF459C08D7C9}"/>
              </a:ext>
            </a:extLst>
          </p:cNvPr>
          <p:cNvSpPr txBox="1">
            <a:spLocks/>
          </p:cNvSpPr>
          <p:nvPr/>
        </p:nvSpPr>
        <p:spPr>
          <a:xfrm>
            <a:off x="3605790" y="4705753"/>
            <a:ext cx="1949428" cy="19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 algn="ctr">
              <a:lnSpc>
                <a:spcPct val="114999"/>
              </a:lnSpc>
              <a:buNone/>
            </a:pPr>
            <a:r>
              <a:rPr lang="pt-BR" sz="800" b="1" dirty="0"/>
              <a:t>Especificações do Equador</a:t>
            </a:r>
            <a:endParaRPr lang="pt-BR" b="1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83B4284B-7733-FA6A-0160-A42E710D0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>
            <a:extLst>
              <a:ext uri="{FF2B5EF4-FFF2-40B4-BE49-F238E27FC236}">
                <a16:creationId xmlns:a16="http://schemas.microsoft.com/office/drawing/2014/main" id="{DF2C0680-C62E-169B-26B5-DB9C2E088DD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7458" y="0"/>
            <a:ext cx="4569085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3500" dirty="0">
                <a:highlight>
                  <a:srgbClr val="F8E71C"/>
                </a:highlight>
              </a:rPr>
              <a:t>+ de 1 DV</a:t>
            </a:r>
          </a:p>
        </p:txBody>
      </p:sp>
      <p:sp>
        <p:nvSpPr>
          <p:cNvPr id="148" name="Google Shape;148;p21">
            <a:extLst>
              <a:ext uri="{FF2B5EF4-FFF2-40B4-BE49-F238E27FC236}">
                <a16:creationId xmlns:a16="http://schemas.microsoft.com/office/drawing/2014/main" id="{B3E63396-639D-3533-C8C1-65C1560C06E3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095928" y="1066854"/>
            <a:ext cx="6952144" cy="7046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2000" dirty="0"/>
              <a:t>Método de cálculo do dígito de controle de alguns países</a:t>
            </a:r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EC03833-AE83-C376-F5FC-6DAD162DE6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6" b="362"/>
          <a:stretch>
            <a:fillRect/>
          </a:stretch>
        </p:blipFill>
        <p:spPr>
          <a:xfrm>
            <a:off x="2129790" y="1925987"/>
            <a:ext cx="4865078" cy="2657337"/>
          </a:xfrm>
          <a:prstGeom prst="rect">
            <a:avLst/>
          </a:prstGeom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E4C6E708-16D6-17F7-BBAF-6D728EB7A77B}"/>
              </a:ext>
            </a:extLst>
          </p:cNvPr>
          <p:cNvSpPr txBox="1">
            <a:spLocks/>
          </p:cNvSpPr>
          <p:nvPr/>
        </p:nvSpPr>
        <p:spPr>
          <a:xfrm>
            <a:off x="5336939" y="2012163"/>
            <a:ext cx="1802920" cy="26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 algn="ctr">
              <a:lnSpc>
                <a:spcPct val="114999"/>
              </a:lnSpc>
              <a:buNone/>
            </a:pPr>
            <a:r>
              <a:rPr lang="pt-BR" sz="800" b="1" dirty="0"/>
              <a:t>Especificações da Irlanda</a:t>
            </a:r>
            <a:endParaRPr lang="pt-BR" b="1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C283132E-75FA-4770-07AF-0C9BFF932344}"/>
              </a:ext>
            </a:extLst>
          </p:cNvPr>
          <p:cNvCxnSpPr/>
          <p:nvPr/>
        </p:nvCxnSpPr>
        <p:spPr>
          <a:xfrm>
            <a:off x="3709906" y="3099661"/>
            <a:ext cx="745856" cy="0"/>
          </a:xfrm>
          <a:prstGeom prst="straightConnector1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463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95557497-04A4-FC0D-8B5E-46C8E9161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>
            <a:extLst>
              <a:ext uri="{FF2B5EF4-FFF2-40B4-BE49-F238E27FC236}">
                <a16:creationId xmlns:a16="http://schemas.microsoft.com/office/drawing/2014/main" id="{08F1378D-4087-1C9B-81BF-2BE8D28128E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7458" y="0"/>
            <a:ext cx="4569085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3500" dirty="0">
                <a:highlight>
                  <a:srgbClr val="F8E71C"/>
                </a:highlight>
              </a:rPr>
              <a:t>Sem DV</a:t>
            </a:r>
          </a:p>
        </p:txBody>
      </p:sp>
      <p:sp>
        <p:nvSpPr>
          <p:cNvPr id="148" name="Google Shape;148;p21">
            <a:extLst>
              <a:ext uri="{FF2B5EF4-FFF2-40B4-BE49-F238E27FC236}">
                <a16:creationId xmlns:a16="http://schemas.microsoft.com/office/drawing/2014/main" id="{F2E793D0-EAB0-DB52-63B8-71E6663FBD3C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095928" y="1183091"/>
            <a:ext cx="6952144" cy="7046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2000" dirty="0"/>
              <a:t>Alguns países não possuem dígito de verificação, apenas contam com uma geração de números únicos</a:t>
            </a:r>
          </a:p>
        </p:txBody>
      </p:sp>
      <p:pic>
        <p:nvPicPr>
          <p:cNvPr id="2" name="Imagem 1" descr="Uma imagem contendo Tabela&#10;&#10;O conteúdo gerado por IA pode estar incorreto.">
            <a:extLst>
              <a:ext uri="{FF2B5EF4-FFF2-40B4-BE49-F238E27FC236}">
                <a16:creationId xmlns:a16="http://schemas.microsoft.com/office/drawing/2014/main" id="{B30E7D83-4059-0AAF-4A58-905573585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65" y="2836975"/>
            <a:ext cx="6705470" cy="1000006"/>
          </a:xfrm>
          <a:prstGeom prst="rect">
            <a:avLst/>
          </a:prstGeom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C6174142-00D5-7A33-421A-F6D1678029DE}"/>
              </a:ext>
            </a:extLst>
          </p:cNvPr>
          <p:cNvSpPr txBox="1">
            <a:spLocks/>
          </p:cNvSpPr>
          <p:nvPr/>
        </p:nvSpPr>
        <p:spPr>
          <a:xfrm>
            <a:off x="6053735" y="2835511"/>
            <a:ext cx="2180691" cy="390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 algn="ctr">
              <a:lnSpc>
                <a:spcPct val="114999"/>
              </a:lnSpc>
              <a:buNone/>
            </a:pPr>
            <a:r>
              <a:rPr lang="pt-BR" sz="800" b="1" dirty="0"/>
              <a:t>Especificações de Nauru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866927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818144A5-C0B7-E859-1899-7161B88E6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1" descr="Tabela&#10;&#10;O conteúdo gerado por IA pode estar incorreto.">
            <a:extLst>
              <a:ext uri="{FF2B5EF4-FFF2-40B4-BE49-F238E27FC236}">
                <a16:creationId xmlns:a16="http://schemas.microsoft.com/office/drawing/2014/main" id="{7ECE285C-5757-E83B-9A2C-BDD30A881A87}"/>
              </a:ext>
            </a:extLst>
          </p:cNvPr>
          <p:cNvPicPr preferRelativeResize="0"/>
          <p:nvPr/>
        </p:nvPicPr>
        <p:blipFill rotWithShape="1">
          <a:blip r:embed="rId3"/>
          <a:srcRect t="466" b="466"/>
          <a:stretch/>
        </p:blipFill>
        <p:spPr>
          <a:xfrm>
            <a:off x="4572000" y="-1582"/>
            <a:ext cx="4572003" cy="514434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7" name="Google Shape;147;p21">
            <a:extLst>
              <a:ext uri="{FF2B5EF4-FFF2-40B4-BE49-F238E27FC236}">
                <a16:creationId xmlns:a16="http://schemas.microsoft.com/office/drawing/2014/main" id="{4BF6DBFF-5864-2737-AB4A-4FBBD3E37DB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58" y="0"/>
            <a:ext cx="4569085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3500" dirty="0"/>
              <a:t>Módulo 10</a:t>
            </a:r>
            <a:endParaRPr lang="pt-BR" dirty="0"/>
          </a:p>
        </p:txBody>
      </p:sp>
      <p:sp>
        <p:nvSpPr>
          <p:cNvPr id="148" name="Google Shape;148;p21">
            <a:extLst>
              <a:ext uri="{FF2B5EF4-FFF2-40B4-BE49-F238E27FC236}">
                <a16:creationId xmlns:a16="http://schemas.microsoft.com/office/drawing/2014/main" id="{D0B2F377-F761-3BC9-49C8-C9D39A6CE05B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360" y="2151735"/>
            <a:ext cx="4569280" cy="8402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2000" dirty="0"/>
              <a:t>Método de cálculo do dígito de controle de alguns países</a:t>
            </a:r>
            <a:endParaRPr lang="pt-BR" dirty="0"/>
          </a:p>
        </p:txBody>
      </p:sp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0268D4A5-A9AB-DB87-135E-B30753EFFCE8}"/>
              </a:ext>
            </a:extLst>
          </p:cNvPr>
          <p:cNvSpPr txBox="1">
            <a:spLocks/>
          </p:cNvSpPr>
          <p:nvPr/>
        </p:nvSpPr>
        <p:spPr>
          <a:xfrm>
            <a:off x="2837837" y="4714682"/>
            <a:ext cx="1735115" cy="525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 algn="ctr">
              <a:lnSpc>
                <a:spcPct val="114999"/>
              </a:lnSpc>
              <a:buNone/>
            </a:pPr>
            <a:r>
              <a:rPr lang="pt-BR" sz="800" b="1" dirty="0"/>
              <a:t>Especificações da África do Sul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805529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40171C6E-910E-50C9-AD05-4EEE40676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Tabela&#10;&#10;O conteúdo gerado por IA pode estar incorreto.">
            <a:extLst>
              <a:ext uri="{FF2B5EF4-FFF2-40B4-BE49-F238E27FC236}">
                <a16:creationId xmlns:a16="http://schemas.microsoft.com/office/drawing/2014/main" id="{3FC1C4CB-D77B-FCEF-D1B9-95C5C1CB1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00" r="-217" b="1875"/>
          <a:stretch>
            <a:fillRect/>
          </a:stretch>
        </p:blipFill>
        <p:spPr>
          <a:xfrm>
            <a:off x="4673417" y="3446791"/>
            <a:ext cx="4470613" cy="1487426"/>
          </a:xfrm>
          <a:prstGeom prst="rect">
            <a:avLst/>
          </a:prstGeom>
        </p:spPr>
      </p:pic>
      <p:pic>
        <p:nvPicPr>
          <p:cNvPr id="145" name="Google Shape;145;p21" descr="Tabela&#10;&#10;O conteúdo gerado por IA pode estar incorreto.">
            <a:extLst>
              <a:ext uri="{FF2B5EF4-FFF2-40B4-BE49-F238E27FC236}">
                <a16:creationId xmlns:a16="http://schemas.microsoft.com/office/drawing/2014/main" id="{3CEF49D3-8622-F9DF-6C12-3A41B7EBFCF9}"/>
              </a:ext>
            </a:extLst>
          </p:cNvPr>
          <p:cNvPicPr preferRelativeResize="0"/>
          <p:nvPr/>
        </p:nvPicPr>
        <p:blipFill rotWithShape="1">
          <a:blip r:embed="rId4"/>
          <a:srcRect l="-658" r="-555" b="1385"/>
          <a:stretch>
            <a:fillRect/>
          </a:stretch>
        </p:blipFill>
        <p:spPr>
          <a:xfrm>
            <a:off x="4673417" y="-1582"/>
            <a:ext cx="4467170" cy="345226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7" name="Google Shape;147;p21">
            <a:extLst>
              <a:ext uri="{FF2B5EF4-FFF2-40B4-BE49-F238E27FC236}">
                <a16:creationId xmlns:a16="http://schemas.microsoft.com/office/drawing/2014/main" id="{420F3996-B240-4E9E-DF5C-2EB809F2FE1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58" y="0"/>
            <a:ext cx="4569085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3500" dirty="0"/>
              <a:t>Módulo 11</a:t>
            </a:r>
            <a:endParaRPr lang="pt-BR" dirty="0"/>
          </a:p>
        </p:txBody>
      </p:sp>
      <p:sp>
        <p:nvSpPr>
          <p:cNvPr id="148" name="Google Shape;148;p21">
            <a:extLst>
              <a:ext uri="{FF2B5EF4-FFF2-40B4-BE49-F238E27FC236}">
                <a16:creationId xmlns:a16="http://schemas.microsoft.com/office/drawing/2014/main" id="{829484A9-7C8F-097F-4182-814F96C76DB0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360" y="2151735"/>
            <a:ext cx="4666144" cy="8402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2000" dirty="0"/>
              <a:t>Método de cálculo do dígito de controle de alguns países</a:t>
            </a:r>
            <a:endParaRPr lang="pt-BR" dirty="0"/>
          </a:p>
        </p:txBody>
      </p:sp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789A2A16-B824-E534-00F9-CBFB8140D8CA}"/>
              </a:ext>
            </a:extLst>
          </p:cNvPr>
          <p:cNvSpPr txBox="1">
            <a:spLocks/>
          </p:cNvSpPr>
          <p:nvPr/>
        </p:nvSpPr>
        <p:spPr>
          <a:xfrm>
            <a:off x="6044049" y="4772801"/>
            <a:ext cx="1735115" cy="525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 algn="ctr">
              <a:lnSpc>
                <a:spcPct val="114999"/>
              </a:lnSpc>
              <a:buNone/>
            </a:pPr>
            <a:r>
              <a:rPr lang="pt-BR" sz="800" b="1" dirty="0"/>
              <a:t>Especificações da Lituânia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889682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18E2CA99-95A6-02B2-96AC-B8584F8C3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>
            <a:extLst>
              <a:ext uri="{FF2B5EF4-FFF2-40B4-BE49-F238E27FC236}">
                <a16:creationId xmlns:a16="http://schemas.microsoft.com/office/drawing/2014/main" id="{631CB546-A070-F1EA-0DF1-8F719396D29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7458" y="0"/>
            <a:ext cx="4569085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3500" dirty="0"/>
              <a:t>Módulo 11</a:t>
            </a:r>
            <a:endParaRPr lang="pt-BR" dirty="0"/>
          </a:p>
        </p:txBody>
      </p:sp>
      <p:sp>
        <p:nvSpPr>
          <p:cNvPr id="148" name="Google Shape;148;p21">
            <a:extLst>
              <a:ext uri="{FF2B5EF4-FFF2-40B4-BE49-F238E27FC236}">
                <a16:creationId xmlns:a16="http://schemas.microsoft.com/office/drawing/2014/main" id="{E34FE868-483B-9CD0-CD6A-4A13C92B9738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095928" y="1066854"/>
            <a:ext cx="6952144" cy="7046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2000" dirty="0"/>
              <a:t>Método de cálculo do dígito de controle de alguns países</a:t>
            </a:r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9A315C3-B30B-5C33-9A10-8F15DDF6C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5" y="1925987"/>
            <a:ext cx="6038850" cy="2667000"/>
          </a:xfrm>
          <a:prstGeom prst="rect">
            <a:avLst/>
          </a:prstGeom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22A57DE4-69CF-C4EF-B007-76DD7281479E}"/>
              </a:ext>
            </a:extLst>
          </p:cNvPr>
          <p:cNvSpPr txBox="1">
            <a:spLocks/>
          </p:cNvSpPr>
          <p:nvPr/>
        </p:nvSpPr>
        <p:spPr>
          <a:xfrm>
            <a:off x="5860007" y="2012164"/>
            <a:ext cx="1802920" cy="332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 algn="ctr">
              <a:lnSpc>
                <a:spcPct val="114999"/>
              </a:lnSpc>
              <a:buNone/>
            </a:pPr>
            <a:r>
              <a:rPr lang="pt-BR" sz="800" b="1" dirty="0"/>
              <a:t>Especificações da Holanda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213123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93619-EF26-3045-B79A-961615599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8E1186-770D-0930-415E-98C55AFF1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4200" dirty="0">
                <a:highlight>
                  <a:srgbClr val="F8E71C"/>
                </a:highlight>
              </a:rPr>
              <a:t>O projeto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2AA9560-732D-2DA5-7227-E0353703B6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spcFirstLastPara="1" wrap="square" lIns="91425" tIns="91425" rIns="91425" bIns="91425" anchor="ctr" anchorCtr="0">
            <a:noAutofit/>
          </a:bodyPr>
          <a:lstStyle/>
          <a:p>
            <a:pPr marL="114300" indent="0" algn="just">
              <a:lnSpc>
                <a:spcPct val="114999"/>
              </a:lnSpc>
              <a:buNone/>
            </a:pPr>
            <a:r>
              <a:rPr lang="pt-BR" sz="1200" dirty="0"/>
              <a:t>Os códigos desenvolvidos em Python para validação de </a:t>
            </a:r>
            <a:r>
              <a:rPr lang="pt-BR" sz="1200" err="1"/>
              <a:t>NIFs</a:t>
            </a:r>
            <a:r>
              <a:rPr lang="pt-BR" sz="1200" dirty="0"/>
              <a:t> de diversos países representam uma ferramenta poderosa e versátil que pode beneficiar uma ampla gama de usuários e instituições. </a:t>
            </a:r>
            <a:endParaRPr lang="pt-BR"/>
          </a:p>
          <a:p>
            <a:pPr marL="114300" indent="0" algn="just">
              <a:lnSpc>
                <a:spcPct val="114999"/>
              </a:lnSpc>
              <a:buNone/>
            </a:pPr>
            <a:endParaRPr lang="pt-BR" sz="1200" dirty="0"/>
          </a:p>
          <a:p>
            <a:pPr marL="114300" indent="0" algn="just">
              <a:lnSpc>
                <a:spcPct val="114999"/>
              </a:lnSpc>
              <a:buNone/>
            </a:pPr>
            <a:r>
              <a:rPr lang="pt-BR" sz="1200" dirty="0"/>
              <a:t>Governos, empresas privadas, bancos, fintechs, instituições de ensino, plataformas de e-commerce, sistemas de gestão empresarial e até ONGs podem se </a:t>
            </a:r>
            <a:r>
              <a:rPr lang="pt-BR" sz="1200" b="1" dirty="0"/>
              <a:t>beneficiar desses scripts</a:t>
            </a:r>
            <a:r>
              <a:rPr lang="pt-BR" sz="1200" dirty="0"/>
              <a:t> ao implementarem </a:t>
            </a:r>
            <a:r>
              <a:rPr lang="pt-BR" sz="1200" b="1" dirty="0"/>
              <a:t>validações automáticas em seus sistemas</a:t>
            </a:r>
            <a:r>
              <a:rPr lang="pt-BR" sz="1200" dirty="0"/>
              <a:t>. Através deles, é possível </a:t>
            </a:r>
            <a:r>
              <a:rPr lang="pt-BR" sz="1200" b="1" dirty="0"/>
              <a:t>garantir que os dados inseridos sejam válidos e autênticos, consistentes com o formato exigido em cada país</a:t>
            </a:r>
            <a:r>
              <a:rPr lang="pt-BR" sz="1200" dirty="0"/>
              <a:t>. Isso não apenas </a:t>
            </a:r>
            <a:r>
              <a:rPr lang="pt-BR" sz="1200" b="1" dirty="0"/>
              <a:t>evita fraudes e erros</a:t>
            </a:r>
            <a:r>
              <a:rPr lang="pt-BR" sz="1200" dirty="0"/>
              <a:t> no cadastro, mas também </a:t>
            </a:r>
            <a:r>
              <a:rPr lang="pt-BR" sz="1200" b="1" dirty="0"/>
              <a:t>facilita auditorias</a:t>
            </a:r>
            <a:r>
              <a:rPr lang="pt-BR" sz="1200" dirty="0"/>
              <a:t>, </a:t>
            </a:r>
            <a:r>
              <a:rPr lang="pt-BR" sz="1200" b="1" dirty="0"/>
              <a:t>melhora a qualidade das bases de dados</a:t>
            </a:r>
            <a:r>
              <a:rPr lang="pt-BR" sz="1200" dirty="0"/>
              <a:t> e </a:t>
            </a:r>
            <a:r>
              <a:rPr lang="pt-BR" sz="1200" b="1" dirty="0"/>
              <a:t>contribui para a conformidade</a:t>
            </a:r>
            <a:r>
              <a:rPr lang="pt-BR" sz="1200" dirty="0"/>
              <a:t> com legislações de proteção de dados e normas fiscais. </a:t>
            </a:r>
            <a:endParaRPr lang="pt-BR"/>
          </a:p>
          <a:p>
            <a:pPr marL="114300" indent="0" algn="just">
              <a:lnSpc>
                <a:spcPct val="114999"/>
              </a:lnSpc>
              <a:buNone/>
            </a:pPr>
            <a:endParaRPr lang="pt-BR" sz="1200" dirty="0"/>
          </a:p>
          <a:p>
            <a:pPr marL="114300" indent="0" algn="just">
              <a:lnSpc>
                <a:spcPct val="114999"/>
              </a:lnSpc>
              <a:buNone/>
            </a:pPr>
            <a:r>
              <a:rPr lang="pt-BR" sz="1200" dirty="0"/>
              <a:t>Além disso, esses códigos podem ser usados em sistemas de </a:t>
            </a:r>
            <a:r>
              <a:rPr lang="pt-BR" sz="1200" dirty="0" err="1"/>
              <a:t>onboarding</a:t>
            </a:r>
            <a:r>
              <a:rPr lang="pt-BR" sz="1200" dirty="0"/>
              <a:t> digital, em processos de verificação de identidade, em gateways de pagamento e em qualquer outro contexto onde a precisão e a segurança das informações fiscais sejam fundamentais. Em um mundo cada vez mais globalizado e digital, contar com um sistema capaz de validar </a:t>
            </a:r>
            <a:r>
              <a:rPr lang="pt-BR" sz="1200" dirty="0" err="1"/>
              <a:t>NIFs</a:t>
            </a:r>
            <a:r>
              <a:rPr lang="pt-BR" sz="1200" dirty="0"/>
              <a:t> internacionais é um passo estratégico rumo à eficiência, à confiança e à interoperabilidade entre plataformas e jurisdições.</a:t>
            </a:r>
          </a:p>
        </p:txBody>
      </p:sp>
    </p:spTree>
    <p:extLst>
      <p:ext uri="{BB962C8B-B14F-4D97-AF65-F5344CB8AC3E}">
        <p14:creationId xmlns:p14="http://schemas.microsoft.com/office/powerpoint/2010/main" val="23300039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36FFA13F-0AF8-910B-5E22-13F67186A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>
            <a:extLst>
              <a:ext uri="{FF2B5EF4-FFF2-40B4-BE49-F238E27FC236}">
                <a16:creationId xmlns:a16="http://schemas.microsoft.com/office/drawing/2014/main" id="{F98DAD5D-5F61-1D76-31D7-C9D93A1E0FA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7458" y="0"/>
            <a:ext cx="4569085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3500" dirty="0"/>
              <a:t>Módulo 11</a:t>
            </a:r>
            <a:endParaRPr lang="pt-BR" dirty="0"/>
          </a:p>
        </p:txBody>
      </p:sp>
      <p:sp>
        <p:nvSpPr>
          <p:cNvPr id="148" name="Google Shape;148;p21">
            <a:extLst>
              <a:ext uri="{FF2B5EF4-FFF2-40B4-BE49-F238E27FC236}">
                <a16:creationId xmlns:a16="http://schemas.microsoft.com/office/drawing/2014/main" id="{9E8FF349-8367-3F63-1473-7B48F619583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095928" y="1066854"/>
            <a:ext cx="6952144" cy="7046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2000" dirty="0"/>
              <a:t>Método de cálculo do dígito de controle de alguns países</a:t>
            </a:r>
            <a:endParaRPr lang="pt-BR" dirty="0"/>
          </a:p>
        </p:txBody>
      </p:sp>
      <p:pic>
        <p:nvPicPr>
          <p:cNvPr id="2" name="Imagem 1" descr="Texto, Carta, Email&#10;&#10;O conteúdo gerado por IA pode estar incorreto.">
            <a:extLst>
              <a:ext uri="{FF2B5EF4-FFF2-40B4-BE49-F238E27FC236}">
                <a16:creationId xmlns:a16="http://schemas.microsoft.com/office/drawing/2014/main" id="{52A4A854-3FC1-2410-B84D-0E9FB9A883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37" r="398" b="1449"/>
          <a:stretch>
            <a:fillRect/>
          </a:stretch>
        </p:blipFill>
        <p:spPr>
          <a:xfrm>
            <a:off x="2138265" y="1924986"/>
            <a:ext cx="4848127" cy="2629354"/>
          </a:xfrm>
          <a:prstGeom prst="rect">
            <a:avLst/>
          </a:prstGeom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ACAE9948-B573-87EC-6F90-6850BBDC8E63}"/>
              </a:ext>
            </a:extLst>
          </p:cNvPr>
          <p:cNvSpPr txBox="1">
            <a:spLocks/>
          </p:cNvSpPr>
          <p:nvPr/>
        </p:nvSpPr>
        <p:spPr>
          <a:xfrm>
            <a:off x="5356312" y="1924986"/>
            <a:ext cx="1802920" cy="332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 algn="ctr">
              <a:lnSpc>
                <a:spcPct val="114999"/>
              </a:lnSpc>
              <a:buNone/>
            </a:pPr>
            <a:r>
              <a:rPr lang="pt-BR" sz="800" b="1" dirty="0"/>
              <a:t>Especificações da Islândia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4015970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DF1846E2-A27A-074F-3E2B-ED5B8F5CF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>
            <a:extLst>
              <a:ext uri="{FF2B5EF4-FFF2-40B4-BE49-F238E27FC236}">
                <a16:creationId xmlns:a16="http://schemas.microsoft.com/office/drawing/2014/main" id="{E8C5A919-B3D0-C7D5-41F1-8711E4C5B61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7458" y="0"/>
            <a:ext cx="4569085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3500" dirty="0">
                <a:highlight>
                  <a:srgbClr val="F8E71C"/>
                </a:highlight>
              </a:rPr>
              <a:t>Regras específicas</a:t>
            </a:r>
            <a:endParaRPr lang="pt-BR" dirty="0"/>
          </a:p>
        </p:txBody>
      </p:sp>
      <p:sp>
        <p:nvSpPr>
          <p:cNvPr id="148" name="Google Shape;148;p21">
            <a:extLst>
              <a:ext uri="{FF2B5EF4-FFF2-40B4-BE49-F238E27FC236}">
                <a16:creationId xmlns:a16="http://schemas.microsoft.com/office/drawing/2014/main" id="{695E1D21-A33B-635E-24E1-6DB9AAE7ACEF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095928" y="1066854"/>
            <a:ext cx="6952144" cy="7046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2000" dirty="0"/>
              <a:t>NIF que sempre acaba com o mesmo número</a:t>
            </a:r>
            <a:endParaRPr lang="pt-BR" dirty="0"/>
          </a:p>
        </p:txBody>
      </p:sp>
      <p:pic>
        <p:nvPicPr>
          <p:cNvPr id="2" name="Imagem 1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9328AA21-1CC2-8566-1CB6-A0A0C40406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660" t="2631" r="3299" b="4386"/>
          <a:stretch>
            <a:fillRect/>
          </a:stretch>
        </p:blipFill>
        <p:spPr>
          <a:xfrm>
            <a:off x="2508382" y="2062459"/>
            <a:ext cx="4128316" cy="2045913"/>
          </a:xfrm>
          <a:prstGeom prst="rect">
            <a:avLst/>
          </a:prstGeom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552A2510-D671-A298-C861-984E7FB90D46}"/>
              </a:ext>
            </a:extLst>
          </p:cNvPr>
          <p:cNvSpPr txBox="1">
            <a:spLocks/>
          </p:cNvSpPr>
          <p:nvPr/>
        </p:nvSpPr>
        <p:spPr>
          <a:xfrm>
            <a:off x="3641812" y="4395029"/>
            <a:ext cx="1870725" cy="34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 algn="ctr">
              <a:lnSpc>
                <a:spcPct val="114999"/>
              </a:lnSpc>
              <a:buNone/>
            </a:pPr>
            <a:r>
              <a:rPr lang="pt-BR" sz="800" b="1" dirty="0"/>
              <a:t>Especificações do Equador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4015966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FD95CAF4-4D59-497F-E6F1-DD5A1D9D7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>
            <a:extLst>
              <a:ext uri="{FF2B5EF4-FFF2-40B4-BE49-F238E27FC236}">
                <a16:creationId xmlns:a16="http://schemas.microsoft.com/office/drawing/2014/main" id="{EBB546DD-77FC-A5D1-4D82-0072C4A4007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7458" y="0"/>
            <a:ext cx="4569085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3500" dirty="0">
                <a:highlight>
                  <a:srgbClr val="F8E71C"/>
                </a:highlight>
              </a:rPr>
              <a:t>Regras específicas</a:t>
            </a:r>
            <a:endParaRPr lang="pt-BR" dirty="0"/>
          </a:p>
        </p:txBody>
      </p:sp>
      <p:sp>
        <p:nvSpPr>
          <p:cNvPr id="148" name="Google Shape;148;p21">
            <a:extLst>
              <a:ext uri="{FF2B5EF4-FFF2-40B4-BE49-F238E27FC236}">
                <a16:creationId xmlns:a16="http://schemas.microsoft.com/office/drawing/2014/main" id="{C51710E2-0D63-758E-A27A-F425134CDF91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095928" y="1066854"/>
            <a:ext cx="6952144" cy="7046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2000" dirty="0"/>
              <a:t>NIF que contém ou aceita caracteres especiais (+), (-)</a:t>
            </a:r>
            <a:endParaRPr lang="pt-BR" dirty="0"/>
          </a:p>
        </p:txBody>
      </p:sp>
      <p:pic>
        <p:nvPicPr>
          <p:cNvPr id="2" name="Imagem 1" descr="Texto&#10;&#10;O conteúdo gerado por IA pode estar incorreto.">
            <a:extLst>
              <a:ext uri="{FF2B5EF4-FFF2-40B4-BE49-F238E27FC236}">
                <a16:creationId xmlns:a16="http://schemas.microsoft.com/office/drawing/2014/main" id="{87364062-7647-08AD-80EC-E300D34162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2479" r="468" b="1240"/>
          <a:stretch>
            <a:fillRect/>
          </a:stretch>
        </p:blipFill>
        <p:spPr>
          <a:xfrm>
            <a:off x="2508382" y="1859044"/>
            <a:ext cx="4108980" cy="2370058"/>
          </a:xfrm>
          <a:prstGeom prst="rect">
            <a:avLst/>
          </a:prstGeom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5F18F3C1-AF60-EAB9-8979-F03C79E05608}"/>
              </a:ext>
            </a:extLst>
          </p:cNvPr>
          <p:cNvSpPr txBox="1">
            <a:spLocks/>
          </p:cNvSpPr>
          <p:nvPr/>
        </p:nvSpPr>
        <p:spPr>
          <a:xfrm>
            <a:off x="3641812" y="4395029"/>
            <a:ext cx="1870725" cy="34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 algn="ctr">
              <a:lnSpc>
                <a:spcPct val="114999"/>
              </a:lnSpc>
              <a:buNone/>
            </a:pPr>
            <a:r>
              <a:rPr lang="pt-BR" sz="800" b="1" dirty="0"/>
              <a:t>Especificações da Finlândia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623050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1" descr="Abstract of a Globe, Light and Binary Code (Fornecido por Getty Images)"/>
          <p:cNvPicPr preferRelativeResize="0"/>
          <p:nvPr/>
        </p:nvPicPr>
        <p:blipFill rotWithShape="1">
          <a:blip r:embed="rId3">
            <a:alphaModFix amt="15000"/>
          </a:blip>
          <a:srcRect t="5068" b="5068"/>
          <a:stretch/>
        </p:blipFill>
        <p:spPr>
          <a:xfrm>
            <a:off x="4572000" y="-37300"/>
            <a:ext cx="4572003" cy="524257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6" name="Google Shape;146;p21" title="Captura de tela 2025-07-28 141655.png"/>
          <p:cNvPicPr preferRelativeResize="0"/>
          <p:nvPr/>
        </p:nvPicPr>
        <p:blipFill rotWithShape="1">
          <a:blip r:embed="rId4">
            <a:alphaModFix/>
          </a:blip>
          <a:srcRect t="910" b="-910"/>
          <a:stretch/>
        </p:blipFill>
        <p:spPr>
          <a:xfrm>
            <a:off x="1456818" y="1929150"/>
            <a:ext cx="6230363" cy="299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>
            <a:spLocks noGrp="1"/>
          </p:cNvSpPr>
          <p:nvPr>
            <p:ph type="title" idx="4294967295"/>
          </p:nvPr>
        </p:nvSpPr>
        <p:spPr>
          <a:xfrm>
            <a:off x="2224950" y="0"/>
            <a:ext cx="4694100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3500" dirty="0"/>
              <a:t>Padrões de comprimento</a:t>
            </a:r>
            <a:endParaRPr lang="pt-BR" dirty="0"/>
          </a:p>
        </p:txBody>
      </p:sp>
      <p:sp>
        <p:nvSpPr>
          <p:cNvPr id="148" name="Google Shape;148;p21"/>
          <p:cNvSpPr txBox="1">
            <a:spLocks noGrp="1"/>
          </p:cNvSpPr>
          <p:nvPr>
            <p:ph type="subTitle" idx="4294967295"/>
          </p:nvPr>
        </p:nvSpPr>
        <p:spPr>
          <a:xfrm>
            <a:off x="840750" y="1178400"/>
            <a:ext cx="7462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2000" dirty="0"/>
              <a:t>O padrão “8 dígitos + 1 dígito de verificação” é o mais comum.</a:t>
            </a:r>
          </a:p>
        </p:txBody>
      </p:sp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0F3358E3-1390-160D-5336-2426510F8075}"/>
              </a:ext>
            </a:extLst>
          </p:cNvPr>
          <p:cNvSpPr txBox="1">
            <a:spLocks/>
          </p:cNvSpPr>
          <p:nvPr/>
        </p:nvSpPr>
        <p:spPr>
          <a:xfrm>
            <a:off x="5882860" y="2348315"/>
            <a:ext cx="1735115" cy="525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 algn="ctr">
              <a:lnSpc>
                <a:spcPct val="114999"/>
              </a:lnSpc>
              <a:buNone/>
            </a:pPr>
            <a:r>
              <a:rPr lang="pt-BR" sz="900" b="1" dirty="0"/>
              <a:t>Especificações da Espanha</a:t>
            </a:r>
            <a:endParaRPr lang="pt-BR" sz="900" b="1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2FDFBB4-0D6D-25CF-A67D-10398B907A1C}"/>
              </a:ext>
            </a:extLst>
          </p:cNvPr>
          <p:cNvSpPr/>
          <p:nvPr/>
        </p:nvSpPr>
        <p:spPr>
          <a:xfrm>
            <a:off x="3409627" y="2925304"/>
            <a:ext cx="1724186" cy="3002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2" descr="Low angle view of office building (Fornecido por Getty Images)"/>
          <p:cNvPicPr preferRelativeResize="0"/>
          <p:nvPr/>
        </p:nvPicPr>
        <p:blipFill rotWithShape="1">
          <a:blip r:embed="rId3">
            <a:alphaModFix amt="15000"/>
          </a:blip>
          <a:srcRect t="11755" b="11762"/>
          <a:stretch/>
        </p:blipFill>
        <p:spPr>
          <a:xfrm>
            <a:off x="4572000" y="-37300"/>
            <a:ext cx="4572002" cy="524257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54" name="Google Shape;154;p22"/>
          <p:cNvSpPr txBox="1">
            <a:spLocks noGrp="1"/>
          </p:cNvSpPr>
          <p:nvPr>
            <p:ph type="subTitle" idx="4294967295"/>
          </p:nvPr>
        </p:nvSpPr>
        <p:spPr>
          <a:xfrm>
            <a:off x="266325" y="1178400"/>
            <a:ext cx="4045200" cy="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1300" dirty="0"/>
              <a:t>A validação de letras pode exigir lógica de normalização (Unicode vs. ASCII). As puramente numéricas são processadas mais rapidamente.</a:t>
            </a:r>
            <a:endParaRPr lang="pt-BR" dirty="0"/>
          </a:p>
        </p:txBody>
      </p:sp>
      <p:sp>
        <p:nvSpPr>
          <p:cNvPr id="155" name="Google Shape;155;p22"/>
          <p:cNvSpPr txBox="1">
            <a:spLocks noGrp="1"/>
          </p:cNvSpPr>
          <p:nvPr>
            <p:ph type="title" idx="4294967295"/>
          </p:nvPr>
        </p:nvSpPr>
        <p:spPr>
          <a:xfrm>
            <a:off x="2224950" y="0"/>
            <a:ext cx="4694100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3500" dirty="0"/>
              <a:t>Práticas sugeridas</a:t>
            </a:r>
            <a:endParaRPr lang="pt-BR" dirty="0"/>
          </a:p>
        </p:txBody>
      </p:sp>
      <p:cxnSp>
        <p:nvCxnSpPr>
          <p:cNvPr id="156" name="Google Shape;156;p22"/>
          <p:cNvCxnSpPr/>
          <p:nvPr/>
        </p:nvCxnSpPr>
        <p:spPr>
          <a:xfrm>
            <a:off x="260988" y="2267325"/>
            <a:ext cx="862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22"/>
          <p:cNvCxnSpPr/>
          <p:nvPr/>
        </p:nvCxnSpPr>
        <p:spPr>
          <a:xfrm>
            <a:off x="260988" y="3601575"/>
            <a:ext cx="862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22"/>
          <p:cNvSpPr txBox="1">
            <a:spLocks noGrp="1"/>
          </p:cNvSpPr>
          <p:nvPr>
            <p:ph type="subTitle" idx="4294967295"/>
          </p:nvPr>
        </p:nvSpPr>
        <p:spPr>
          <a:xfrm>
            <a:off x="4835400" y="1178388"/>
            <a:ext cx="4045200" cy="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1300" dirty="0"/>
              <a:t>Os sistemas devem capturar e distinguir esses prefixos para evitar ambiguidade entre jurisdições ou tipos de pessoas.</a:t>
            </a:r>
            <a:endParaRPr lang="pt-BR" dirty="0"/>
          </a:p>
        </p:txBody>
      </p:sp>
      <p:sp>
        <p:nvSpPr>
          <p:cNvPr id="159" name="Google Shape;159;p22"/>
          <p:cNvSpPr txBox="1">
            <a:spLocks noGrp="1"/>
          </p:cNvSpPr>
          <p:nvPr>
            <p:ph type="subTitle" idx="4294967295"/>
          </p:nvPr>
        </p:nvSpPr>
        <p:spPr>
          <a:xfrm>
            <a:off x="264850" y="2486563"/>
            <a:ext cx="4045200" cy="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1300" dirty="0"/>
              <a:t>Se atentar às regras específicas de países: Não aceitar todas as letras, prefixos de grupos, datas, códigos de províncias ou registro, etc.</a:t>
            </a:r>
          </a:p>
        </p:txBody>
      </p:sp>
      <p:sp>
        <p:nvSpPr>
          <p:cNvPr id="160" name="Google Shape;160;p22"/>
          <p:cNvSpPr txBox="1">
            <a:spLocks noGrp="1"/>
          </p:cNvSpPr>
          <p:nvPr>
            <p:ph type="subTitle" idx="4294967295"/>
          </p:nvPr>
        </p:nvSpPr>
        <p:spPr>
          <a:xfrm>
            <a:off x="4833925" y="2486575"/>
            <a:ext cx="4045200" cy="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1300" dirty="0"/>
              <a:t>A grande maioria permite verificação de consistência, aumentando a robustez contra erros de digitação por meio do dígito verificador.</a:t>
            </a:r>
            <a:endParaRPr lang="pt-BR" dirty="0"/>
          </a:p>
        </p:txBody>
      </p:sp>
      <p:sp>
        <p:nvSpPr>
          <p:cNvPr id="161" name="Google Shape;161;p22"/>
          <p:cNvSpPr txBox="1">
            <a:spLocks noGrp="1"/>
          </p:cNvSpPr>
          <p:nvPr>
            <p:ph type="subTitle" idx="4294967295"/>
          </p:nvPr>
        </p:nvSpPr>
        <p:spPr>
          <a:xfrm>
            <a:off x="264863" y="3880225"/>
            <a:ext cx="4045200" cy="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1300" dirty="0"/>
              <a:t>Em relação às mudanças históricas, é necessário </a:t>
            </a:r>
            <a:r>
              <a:rPr lang="pt-BR" sz="1300" dirty="0" err="1"/>
              <a:t>versionar</a:t>
            </a:r>
            <a:r>
              <a:rPr lang="pt-BR" sz="1300" dirty="0"/>
              <a:t> ou manter regras legadas para um pequeno grupo de países.</a:t>
            </a:r>
            <a:endParaRPr lang="pt-BR" dirty="0"/>
          </a:p>
        </p:txBody>
      </p:sp>
      <p:sp>
        <p:nvSpPr>
          <p:cNvPr id="162" name="Google Shape;162;p22"/>
          <p:cNvSpPr txBox="1">
            <a:spLocks noGrp="1"/>
          </p:cNvSpPr>
          <p:nvPr>
            <p:ph type="subTitle" idx="4294967295"/>
          </p:nvPr>
        </p:nvSpPr>
        <p:spPr>
          <a:xfrm>
            <a:off x="4833938" y="3880225"/>
            <a:ext cx="4045200" cy="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1300" dirty="0"/>
              <a:t>Sobre a data de nascimento, além de identificar, permitem validar a faixa etária, mas exigem lógica adicional de extração e cálculo de idade.</a:t>
            </a:r>
            <a:endParaRPr lang="pt-BR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3" descr="Low angle view of office building (Fornecido por Getty Images)"/>
          <p:cNvPicPr preferRelativeResize="0"/>
          <p:nvPr/>
        </p:nvPicPr>
        <p:blipFill rotWithShape="1">
          <a:blip r:embed="rId3">
            <a:alphaModFix amt="15000"/>
          </a:blip>
          <a:srcRect t="11755" b="11762"/>
          <a:stretch/>
        </p:blipFill>
        <p:spPr>
          <a:xfrm>
            <a:off x="4572000" y="-37300"/>
            <a:ext cx="4572002" cy="524257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68" name="Google Shape;168;p23"/>
          <p:cNvSpPr txBox="1">
            <a:spLocks noGrp="1"/>
          </p:cNvSpPr>
          <p:nvPr>
            <p:ph type="subTitle" idx="4294967295"/>
          </p:nvPr>
        </p:nvSpPr>
        <p:spPr>
          <a:xfrm>
            <a:off x="266325" y="1178400"/>
            <a:ext cx="4045200" cy="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1300" dirty="0"/>
              <a:t>A validação de perfis de residentes e não residentes pode exigir procedimentos diferentes em quase 1 em cada 5 jurisdições.</a:t>
            </a:r>
            <a:endParaRPr lang="pt-BR" dirty="0"/>
          </a:p>
        </p:txBody>
      </p:sp>
      <p:sp>
        <p:nvSpPr>
          <p:cNvPr id="169" name="Google Shape;169;p23"/>
          <p:cNvSpPr txBox="1">
            <a:spLocks noGrp="1"/>
          </p:cNvSpPr>
          <p:nvPr>
            <p:ph type="title" idx="4294967295"/>
          </p:nvPr>
        </p:nvSpPr>
        <p:spPr>
          <a:xfrm>
            <a:off x="2224950" y="0"/>
            <a:ext cx="4694100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3500" dirty="0"/>
              <a:t>Práticas sugeridas</a:t>
            </a:r>
            <a:endParaRPr lang="pt-BR" dirty="0"/>
          </a:p>
        </p:txBody>
      </p:sp>
      <p:cxnSp>
        <p:nvCxnSpPr>
          <p:cNvPr id="170" name="Google Shape;170;p23"/>
          <p:cNvCxnSpPr/>
          <p:nvPr/>
        </p:nvCxnSpPr>
        <p:spPr>
          <a:xfrm>
            <a:off x="260988" y="2267325"/>
            <a:ext cx="862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23"/>
          <p:cNvCxnSpPr/>
          <p:nvPr/>
        </p:nvCxnSpPr>
        <p:spPr>
          <a:xfrm>
            <a:off x="260988" y="3601575"/>
            <a:ext cx="862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Google Shape;172;p23"/>
          <p:cNvSpPr txBox="1">
            <a:spLocks noGrp="1"/>
          </p:cNvSpPr>
          <p:nvPr>
            <p:ph type="subTitle" idx="4294967295"/>
          </p:nvPr>
        </p:nvSpPr>
        <p:spPr>
          <a:xfrm>
            <a:off x="4835400" y="1178388"/>
            <a:ext cx="4045200" cy="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1300" dirty="0"/>
              <a:t>86% dos países já usam DV; a implementação do algoritmo universal (</a:t>
            </a:r>
            <a:r>
              <a:rPr lang="pt-BR" sz="1300" dirty="0" err="1"/>
              <a:t>Mód</a:t>
            </a:r>
            <a:r>
              <a:rPr lang="pt-BR" sz="1300" dirty="0"/>
              <a:t> 10/11, ISO 7064) aumentará a confiabilidade.</a:t>
            </a:r>
            <a:endParaRPr lang="pt-BR" dirty="0"/>
          </a:p>
        </p:txBody>
      </p:sp>
      <p:sp>
        <p:nvSpPr>
          <p:cNvPr id="173" name="Google Shape;173;p23"/>
          <p:cNvSpPr txBox="1">
            <a:spLocks noGrp="1"/>
          </p:cNvSpPr>
          <p:nvPr>
            <p:ph type="subTitle" idx="4294967295"/>
          </p:nvPr>
        </p:nvSpPr>
        <p:spPr>
          <a:xfrm>
            <a:off x="264863" y="2636538"/>
            <a:ext cx="40452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1300" dirty="0"/>
              <a:t>Modularize a identificação do prefixo (como: “BR”, “PT”, “BE-VAT”) para permitir extensibilidade.</a:t>
            </a:r>
            <a:endParaRPr lang="pt-BR" dirty="0"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4294967295"/>
          </p:nvPr>
        </p:nvSpPr>
        <p:spPr>
          <a:xfrm>
            <a:off x="4833938" y="2636559"/>
            <a:ext cx="40452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1300" dirty="0"/>
              <a:t>Normalize a entrada (letras maiúsculas, remoção de acentos) e use expressões regulares genéricas.</a:t>
            </a:r>
            <a:endParaRPr lang="pt-BR" dirty="0"/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4294967295"/>
          </p:nvPr>
        </p:nvSpPr>
        <p:spPr>
          <a:xfrm>
            <a:off x="264863" y="3880225"/>
            <a:ext cx="4045200" cy="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1300" dirty="0"/>
              <a:t>Manter histórico para países que “mudaram ao longo do tempo” (13%), registrando a validade de cada regra.</a:t>
            </a:r>
            <a:endParaRPr lang="pt-BR" dirty="0"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4294967295"/>
          </p:nvPr>
        </p:nvSpPr>
        <p:spPr>
          <a:xfrm>
            <a:off x="4833938" y="3880225"/>
            <a:ext cx="4045200" cy="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14999"/>
              </a:lnSpc>
              <a:spcAft>
                <a:spcPts val="1600"/>
              </a:spcAft>
              <a:buNone/>
            </a:pPr>
            <a:r>
              <a:rPr lang="pt-BR" sz="1300" dirty="0"/>
              <a:t>Para países que incorporam data (21%), apresente prova de conceito para extração e cálculo de idade.</a:t>
            </a:r>
            <a:endParaRPr lang="pt-B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9630D-271B-7892-2173-855751B09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D352B4-32F3-B4C8-1683-E104B68F4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686252"/>
            <a:ext cx="3743218" cy="1769278"/>
          </a:xfr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4200" dirty="0">
                <a:highlight>
                  <a:srgbClr val="F8E71C"/>
                </a:highlight>
              </a:rPr>
              <a:t>Exemplo de código: </a:t>
            </a:r>
            <a:r>
              <a:rPr lang="pt-BR" sz="4200" dirty="0" err="1">
                <a:highlight>
                  <a:srgbClr val="F8E71C"/>
                </a:highlight>
              </a:rPr>
              <a:t>Albania</a:t>
            </a:r>
            <a:endParaRPr lang="pt-BR" dirty="0" err="1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44E6F26-DDCC-869C-3752-368DF937B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422" y="0"/>
            <a:ext cx="5214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49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A0BFF-F522-F148-EBD4-5F356B3F7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1F4363-5538-2795-0015-1411F6480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403" y="1686252"/>
            <a:ext cx="3743218" cy="1769278"/>
          </a:xfr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4200" dirty="0">
                <a:highlight>
                  <a:srgbClr val="F8E71C"/>
                </a:highlight>
              </a:rPr>
              <a:t>Exemplo de código: </a:t>
            </a:r>
            <a:r>
              <a:rPr lang="pt-BR" sz="4200" dirty="0" err="1">
                <a:highlight>
                  <a:srgbClr val="F8E71C"/>
                </a:highlight>
              </a:rPr>
              <a:t>Albania</a:t>
            </a:r>
            <a:endParaRPr lang="pt-BR" dirty="0" err="1"/>
          </a:p>
        </p:txBody>
      </p:sp>
      <p:pic>
        <p:nvPicPr>
          <p:cNvPr id="6" name="Imagem 5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A4D3CDA0-10AF-334C-4089-3E54948B62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47" r="489" b="-189"/>
          <a:stretch>
            <a:fillRect/>
          </a:stretch>
        </p:blipFill>
        <p:spPr>
          <a:xfrm>
            <a:off x="4364040" y="0"/>
            <a:ext cx="4783434" cy="515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634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7B675-CCB0-D919-EFC0-D1CEB890A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039EE4-5D9C-41E6-FC16-3C4F0E306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4200" dirty="0">
                <a:highlight>
                  <a:srgbClr val="F8E71C"/>
                </a:highlight>
              </a:rPr>
              <a:t>Desenvolvimento dos códigos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3B786D-CD13-0024-5A59-4B5D35560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650591"/>
            <a:ext cx="8520600" cy="2918284"/>
          </a:xfr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indent="0" algn="just">
              <a:lnSpc>
                <a:spcPct val="114999"/>
              </a:lnSpc>
              <a:buNone/>
            </a:pPr>
            <a:r>
              <a:rPr lang="pt-BR" sz="1200" dirty="0"/>
              <a:t>Para o desenvolvimento desses códigos em Python, foi realizado um extenso levantamento e análise da estrutura dos Números de Identificação Fiscal de 63 países. </a:t>
            </a:r>
            <a:endParaRPr lang="pt-BR" dirty="0"/>
          </a:p>
          <a:p>
            <a:pPr marL="114300" indent="0" algn="just">
              <a:lnSpc>
                <a:spcPct val="114999"/>
              </a:lnSpc>
              <a:buNone/>
            </a:pPr>
            <a:endParaRPr lang="pt-BR" sz="1200" dirty="0"/>
          </a:p>
          <a:p>
            <a:pPr marL="114300" indent="0" algn="just">
              <a:lnSpc>
                <a:spcPct val="114999"/>
              </a:lnSpc>
              <a:buNone/>
            </a:pPr>
            <a:r>
              <a:rPr lang="pt-BR" sz="1200" dirty="0"/>
              <a:t>Esse estudo detalhado levou em conta diversos aspectos específicos de cada NIF, como a </a:t>
            </a:r>
            <a:r>
              <a:rPr lang="pt-BR" sz="1200" b="1" dirty="0"/>
              <a:t>distinção entre pessoas físicas e jurídicas</a:t>
            </a:r>
            <a:r>
              <a:rPr lang="pt-BR" sz="1200" dirty="0"/>
              <a:t> — se ambos compartilham o </a:t>
            </a:r>
            <a:r>
              <a:rPr lang="pt-BR" sz="1200" b="1" dirty="0"/>
              <a:t>mesmo tipo de número</a:t>
            </a:r>
            <a:r>
              <a:rPr lang="pt-BR" sz="1200" dirty="0"/>
              <a:t> ou </a:t>
            </a:r>
            <a:r>
              <a:rPr lang="pt-BR" sz="1200" b="1" dirty="0"/>
              <a:t>possuem formatos diferentes</a:t>
            </a:r>
            <a:r>
              <a:rPr lang="pt-BR" sz="1200" dirty="0"/>
              <a:t> —, o </a:t>
            </a:r>
            <a:r>
              <a:rPr lang="pt-BR" sz="1200" b="1" dirty="0"/>
              <a:t>comprimento exato do código</a:t>
            </a:r>
            <a:r>
              <a:rPr lang="pt-BR" sz="1200" dirty="0"/>
              <a:t>, se ele é </a:t>
            </a:r>
            <a:r>
              <a:rPr lang="pt-BR" sz="1200" b="1" dirty="0"/>
              <a:t>numérico ou alfanumérico</a:t>
            </a:r>
            <a:r>
              <a:rPr lang="pt-BR" sz="1200" dirty="0"/>
              <a:t> e até mesmo a presença de informações embutidas, como a data de nascimento no caso de pessoas físicas. </a:t>
            </a:r>
            <a:endParaRPr lang="pt-BR"/>
          </a:p>
          <a:p>
            <a:pPr marL="114300" indent="0" algn="just">
              <a:lnSpc>
                <a:spcPct val="114999"/>
              </a:lnSpc>
              <a:buNone/>
            </a:pPr>
            <a:endParaRPr lang="pt-BR" sz="1200" dirty="0"/>
          </a:p>
          <a:p>
            <a:pPr marL="114300" indent="0" algn="just">
              <a:lnSpc>
                <a:spcPct val="114999"/>
              </a:lnSpc>
              <a:buNone/>
            </a:pPr>
            <a:r>
              <a:rPr lang="pt-BR" sz="1200" dirty="0"/>
              <a:t>Alguns países, por exemplo, incorporam o </a:t>
            </a:r>
            <a:r>
              <a:rPr lang="pt-BR" sz="1200" b="1" dirty="0"/>
              <a:t>gênero ou a data de nascimento</a:t>
            </a:r>
            <a:r>
              <a:rPr lang="pt-BR" sz="1200" dirty="0"/>
              <a:t> no próprio número, enquanto outros utilizam </a:t>
            </a:r>
            <a:r>
              <a:rPr lang="pt-BR" sz="1200" b="1" dirty="0"/>
              <a:t>sequências puramente numéricas</a:t>
            </a:r>
            <a:r>
              <a:rPr lang="pt-BR" sz="1200" dirty="0"/>
              <a:t> sem qualquer dado pessoal explícito. Houve também a identificação de padrões que envolvem </a:t>
            </a:r>
            <a:r>
              <a:rPr lang="pt-BR" sz="1200" b="1" dirty="0"/>
              <a:t>prefixos regionais</a:t>
            </a:r>
            <a:r>
              <a:rPr lang="pt-BR" sz="1200" dirty="0"/>
              <a:t>, </a:t>
            </a:r>
            <a:r>
              <a:rPr lang="pt-BR" sz="1200" b="1" dirty="0"/>
              <a:t>dígitos verificadores</a:t>
            </a:r>
            <a:r>
              <a:rPr lang="pt-BR" sz="1200" dirty="0"/>
              <a:t> e validações por algoritmos específicos, como o </a:t>
            </a:r>
            <a:r>
              <a:rPr lang="pt-BR" sz="1200" b="1" err="1"/>
              <a:t>Luhn</a:t>
            </a:r>
            <a:r>
              <a:rPr lang="pt-BR" sz="1200" b="1" dirty="0"/>
              <a:t> ou cálculos modulares</a:t>
            </a:r>
            <a:r>
              <a:rPr lang="pt-BR" sz="1200" dirty="0"/>
              <a:t>. </a:t>
            </a:r>
            <a:endParaRPr lang="pt-BR"/>
          </a:p>
          <a:p>
            <a:pPr marL="114300" indent="0" algn="just">
              <a:lnSpc>
                <a:spcPct val="114999"/>
              </a:lnSpc>
              <a:buNone/>
            </a:pPr>
            <a:endParaRPr lang="pt-BR" sz="1200" dirty="0"/>
          </a:p>
          <a:p>
            <a:pPr marL="114300" indent="0" algn="just">
              <a:lnSpc>
                <a:spcPct val="114999"/>
              </a:lnSpc>
              <a:buNone/>
            </a:pPr>
            <a:r>
              <a:rPr lang="pt-BR" sz="1200" dirty="0"/>
              <a:t>Esse mapeamento minucioso permitiu a </a:t>
            </a:r>
            <a:r>
              <a:rPr lang="pt-BR" sz="1200" b="1" dirty="0"/>
              <a:t>criação de funções de validação</a:t>
            </a:r>
            <a:r>
              <a:rPr lang="pt-BR" sz="1200" dirty="0"/>
              <a:t> altamente precisas e adaptadas à realidade de cada país, promovendo não apenas a checagem correta dos inputs, mas também o entendimento da lógica por trás de cada sistema de identificação fiscal.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152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E0BA5-18FC-67DC-54F8-D79039D8F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95964B-946B-118F-1231-1ED60E88E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4200" dirty="0">
                <a:highlight>
                  <a:srgbClr val="F8E71C"/>
                </a:highlight>
              </a:rPr>
              <a:t>Análise de padrões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69E7176-8704-466C-B0AE-913AAC071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809359"/>
            <a:ext cx="4261140" cy="2932963"/>
          </a:xfr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indent="0" algn="just">
              <a:lnSpc>
                <a:spcPct val="114999"/>
              </a:lnSpc>
              <a:buNone/>
            </a:pPr>
            <a:r>
              <a:rPr lang="pt-BR" sz="1200" dirty="0"/>
              <a:t>Além do levantamento individual das regras e estruturas dos Números de Identificação Fiscal de 63 países, foi realizada uma análise comparativa aprofundada por meio de uma planilha de Excel. </a:t>
            </a:r>
          </a:p>
          <a:p>
            <a:pPr marL="114300" indent="0" algn="just">
              <a:lnSpc>
                <a:spcPct val="114999"/>
              </a:lnSpc>
              <a:buNone/>
            </a:pPr>
            <a:endParaRPr lang="pt-BR" sz="1200" dirty="0"/>
          </a:p>
          <a:p>
            <a:pPr marL="114300" indent="0" algn="just">
              <a:lnSpc>
                <a:spcPct val="114999"/>
              </a:lnSpc>
              <a:buNone/>
            </a:pPr>
            <a:r>
              <a:rPr lang="pt-BR" sz="1200" dirty="0"/>
              <a:t>Nessa planilha, foram organizadas e cruzadas as </a:t>
            </a:r>
            <a:r>
              <a:rPr lang="pt-BR" sz="1200" b="1" dirty="0"/>
              <a:t>seguintes informações</a:t>
            </a:r>
            <a:r>
              <a:rPr lang="pt-BR" sz="1200" dirty="0"/>
              <a:t>:</a:t>
            </a:r>
          </a:p>
          <a:p>
            <a:pPr marL="285750" indent="-171450" algn="just">
              <a:lnSpc>
                <a:spcPct val="114999"/>
              </a:lnSpc>
            </a:pPr>
            <a:endParaRPr lang="pt-BR" sz="1200" dirty="0"/>
          </a:p>
          <a:p>
            <a:pPr marL="285750" indent="-171450" algn="just">
              <a:lnSpc>
                <a:spcPct val="114999"/>
              </a:lnSpc>
            </a:pPr>
            <a:r>
              <a:rPr lang="pt-BR" sz="1200" dirty="0"/>
              <a:t>Nome do NIF (PF e PJ);</a:t>
            </a:r>
          </a:p>
          <a:p>
            <a:pPr marL="285750" indent="-171450" algn="just">
              <a:lnSpc>
                <a:spcPct val="114999"/>
              </a:lnSpc>
            </a:pPr>
            <a:r>
              <a:rPr lang="pt-BR" sz="1200" dirty="0"/>
              <a:t>Quantidade de dígitos (PF e PJ);</a:t>
            </a:r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7B399E13-AFE5-1BA0-CCDD-F5219D7CEFEA}"/>
              </a:ext>
            </a:extLst>
          </p:cNvPr>
          <p:cNvSpPr txBox="1">
            <a:spLocks/>
          </p:cNvSpPr>
          <p:nvPr/>
        </p:nvSpPr>
        <p:spPr>
          <a:xfrm>
            <a:off x="4571756" y="2622554"/>
            <a:ext cx="4261140" cy="1754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114300" indent="0" algn="just">
              <a:lnSpc>
                <a:spcPct val="114999"/>
              </a:lnSpc>
              <a:buFont typeface="Playfair Display"/>
              <a:buNone/>
            </a:pPr>
            <a:r>
              <a:rPr lang="pt-BR" sz="1200"/>
              <a:t>Se é (são) / tem ou não:</a:t>
            </a:r>
            <a:endParaRPr lang="pt-BR"/>
          </a:p>
          <a:p>
            <a:pPr marL="285750" indent="-171450" algn="just">
              <a:lnSpc>
                <a:spcPct val="114999"/>
              </a:lnSpc>
            </a:pPr>
            <a:endParaRPr lang="pt-BR" sz="1200" dirty="0"/>
          </a:p>
          <a:p>
            <a:pPr marL="285750" indent="-171450" algn="just">
              <a:lnSpc>
                <a:spcPct val="114999"/>
              </a:lnSpc>
            </a:pPr>
            <a:r>
              <a:rPr lang="pt-BR" sz="1200" dirty="0"/>
              <a:t>Alfanumérico;</a:t>
            </a:r>
          </a:p>
          <a:p>
            <a:pPr marL="285750" indent="-171450" algn="just">
              <a:lnSpc>
                <a:spcPct val="114999"/>
              </a:lnSpc>
            </a:pPr>
            <a:r>
              <a:rPr lang="pt-BR" sz="1200" dirty="0"/>
              <a:t>Tanto um NIF para PF quanto PJ;</a:t>
            </a:r>
          </a:p>
          <a:p>
            <a:pPr marL="285750" indent="-171450" algn="just">
              <a:lnSpc>
                <a:spcPct val="114999"/>
              </a:lnSpc>
            </a:pPr>
            <a:r>
              <a:rPr lang="pt-BR" sz="1200" dirty="0"/>
              <a:t>Os mesmos nomes para ambos os tipos;</a:t>
            </a:r>
          </a:p>
          <a:p>
            <a:pPr marL="285750" indent="-171450" algn="just">
              <a:lnSpc>
                <a:spcPct val="114999"/>
              </a:lnSpc>
            </a:pPr>
            <a:r>
              <a:rPr lang="pt-BR" sz="1200" dirty="0"/>
              <a:t>Ambos alfanuméricos;</a:t>
            </a:r>
          </a:p>
          <a:p>
            <a:pPr marL="285750" indent="-171450" algn="just">
              <a:lnSpc>
                <a:spcPct val="114999"/>
              </a:lnSpc>
            </a:pPr>
            <a:r>
              <a:rPr lang="pt-BR" sz="1200" dirty="0"/>
              <a:t>Ambos com a mesma quantidade de dígitos;</a:t>
            </a:r>
          </a:p>
          <a:p>
            <a:pPr marL="285750" indent="-171450" algn="just">
              <a:lnSpc>
                <a:spcPct val="114999"/>
              </a:lnSpc>
            </a:pPr>
            <a:r>
              <a:rPr lang="pt-BR" sz="1200" dirty="0"/>
              <a:t>Prefixos em pelo menos um dos tipos;</a:t>
            </a:r>
          </a:p>
          <a:p>
            <a:pPr marL="285750" indent="-171450" algn="just">
              <a:lnSpc>
                <a:spcPct val="114999"/>
              </a:lnSpc>
            </a:pPr>
            <a:r>
              <a:rPr lang="pt-BR" sz="1200" dirty="0"/>
              <a:t>Dígito(s) verificador(es);</a:t>
            </a:r>
          </a:p>
          <a:p>
            <a:pPr marL="285750" indent="-171450" algn="just">
              <a:lnSpc>
                <a:spcPct val="114999"/>
              </a:lnSpc>
            </a:pPr>
            <a:r>
              <a:rPr lang="pt-BR" sz="1200" dirty="0"/>
              <a:t>Alterações que ocorreram no decorrer do tempo;</a:t>
            </a:r>
          </a:p>
          <a:p>
            <a:pPr marL="285750" indent="-171450" algn="just">
              <a:lnSpc>
                <a:spcPct val="114999"/>
              </a:lnSpc>
            </a:pPr>
            <a:r>
              <a:rPr lang="pt-BR" sz="1200" dirty="0"/>
              <a:t>Data de aniversário (PF) ou de registro (PJ);</a:t>
            </a:r>
          </a:p>
          <a:p>
            <a:pPr marL="285750" indent="-171450" algn="just">
              <a:lnSpc>
                <a:spcPct val="114999"/>
              </a:lnSpc>
            </a:pPr>
            <a:r>
              <a:rPr lang="pt-BR" sz="1200" dirty="0"/>
              <a:t>Uma especificação que diferencie estrangeiros.</a:t>
            </a:r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3F6728DF-5A52-B169-D6C3-A3268F6EC980}"/>
              </a:ext>
            </a:extLst>
          </p:cNvPr>
          <p:cNvSpPr txBox="1">
            <a:spLocks/>
          </p:cNvSpPr>
          <p:nvPr/>
        </p:nvSpPr>
        <p:spPr>
          <a:xfrm>
            <a:off x="312295" y="1336680"/>
            <a:ext cx="8520600" cy="72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114300" indent="0" algn="just">
              <a:lnSpc>
                <a:spcPct val="114999"/>
              </a:lnSpc>
              <a:buNone/>
            </a:pPr>
            <a:r>
              <a:rPr lang="pt-BR" sz="1200" dirty="0"/>
              <a:t>Além do levantamento individual das regras e estruturas dos Números de Identificação Fiscal de 63 países, foi realizada uma análise comparativa aprofundada por meio de uma planilha de Excel. </a:t>
            </a:r>
            <a:endParaRPr lang="pt-BR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2AD703F5-FC0F-E4B8-81FF-598D72DF6B97}"/>
              </a:ext>
            </a:extLst>
          </p:cNvPr>
          <p:cNvCxnSpPr/>
          <p:nvPr/>
        </p:nvCxnSpPr>
        <p:spPr>
          <a:xfrm flipV="1">
            <a:off x="312538" y="2066539"/>
            <a:ext cx="8518922" cy="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601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body" idx="4294967295"/>
          </p:nvPr>
        </p:nvSpPr>
        <p:spPr>
          <a:xfrm>
            <a:off x="6855600" y="70650"/>
            <a:ext cx="2181600" cy="24636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14999"/>
              </a:lnSpc>
              <a:buNone/>
            </a:pPr>
            <a:r>
              <a:rPr lang="pt-BR" dirty="0">
                <a:highlight>
                  <a:schemeClr val="dk1"/>
                </a:highlight>
              </a:rPr>
              <a:t>Visão geral </a:t>
            </a:r>
            <a:endParaRPr lang="pt-BR" dirty="0"/>
          </a:p>
          <a:p>
            <a:pPr marL="0" indent="0" algn="ctr">
              <a:lnSpc>
                <a:spcPct val="114999"/>
              </a:lnSpc>
              <a:buNone/>
            </a:pPr>
            <a:r>
              <a:rPr lang="pt-BR" dirty="0">
                <a:highlight>
                  <a:schemeClr val="dk1"/>
                </a:highlight>
              </a:rPr>
              <a:t>das análises</a:t>
            </a:r>
            <a:endParaRPr lang="pt-BR" dirty="0"/>
          </a:p>
        </p:txBody>
      </p:sp>
      <p:pic>
        <p:nvPicPr>
          <p:cNvPr id="71" name="Google Shape;71;p14" title="Captura de tela 2025-07-22 172625.png"/>
          <p:cNvPicPr preferRelativeResize="0"/>
          <p:nvPr/>
        </p:nvPicPr>
        <p:blipFill rotWithShape="1">
          <a:blip r:embed="rId3">
            <a:alphaModFix/>
          </a:blip>
          <a:srcRect l="7584" r="10862"/>
          <a:stretch/>
        </p:blipFill>
        <p:spPr>
          <a:xfrm>
            <a:off x="76200" y="70650"/>
            <a:ext cx="4442400" cy="5002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 title="Captura de tela 2025-07-22 173302.png"/>
          <p:cNvPicPr preferRelativeResize="0"/>
          <p:nvPr/>
        </p:nvPicPr>
        <p:blipFill rotWithShape="1">
          <a:blip r:embed="rId4">
            <a:alphaModFix/>
          </a:blip>
          <a:srcRect b="41629"/>
          <a:stretch/>
        </p:blipFill>
        <p:spPr>
          <a:xfrm>
            <a:off x="4619350" y="70650"/>
            <a:ext cx="2181599" cy="246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 title="Captura de tela 2025-07-22 173004.png"/>
          <p:cNvPicPr preferRelativeResize="0"/>
          <p:nvPr/>
        </p:nvPicPr>
        <p:blipFill rotWithShape="1">
          <a:blip r:embed="rId5">
            <a:alphaModFix/>
          </a:blip>
          <a:srcRect t="987" b="34056"/>
          <a:stretch/>
        </p:blipFill>
        <p:spPr>
          <a:xfrm>
            <a:off x="4594800" y="2609250"/>
            <a:ext cx="4442396" cy="24635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BC17A351-987E-A450-1003-7E9455F1689C}"/>
              </a:ext>
            </a:extLst>
          </p:cNvPr>
          <p:cNvSpPr txBox="1">
            <a:spLocks/>
          </p:cNvSpPr>
          <p:nvPr/>
        </p:nvSpPr>
        <p:spPr>
          <a:xfrm>
            <a:off x="5220550" y="141926"/>
            <a:ext cx="1603440" cy="268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 algn="r">
              <a:lnSpc>
                <a:spcPct val="114999"/>
              </a:lnSpc>
              <a:buNone/>
            </a:pPr>
            <a:r>
              <a:rPr lang="pt-BR" sz="900" dirty="0"/>
              <a:t>Especificações da China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 descr="Mathematics background made with solid numbers (Fornecido por Getty Images)"/>
          <p:cNvPicPr preferRelativeResize="0"/>
          <p:nvPr/>
        </p:nvPicPr>
        <p:blipFill rotWithShape="1">
          <a:blip r:embed="rId3">
            <a:alphaModFix amt="7000"/>
          </a:blip>
          <a:srcRect l="20936" r="20936"/>
          <a:stretch/>
        </p:blipFill>
        <p:spPr>
          <a:xfrm>
            <a:off x="4572000" y="-37300"/>
            <a:ext cx="4572001" cy="524257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9" name="Google Shape;79;p15"/>
          <p:cNvSpPr txBox="1">
            <a:spLocks noGrp="1"/>
          </p:cNvSpPr>
          <p:nvPr>
            <p:ph type="title" idx="4294967295"/>
          </p:nvPr>
        </p:nvSpPr>
        <p:spPr>
          <a:xfrm>
            <a:off x="264450" y="0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pt-BR" sz="4200" dirty="0"/>
              <a:t>Formato alfanumérico</a:t>
            </a:r>
            <a:endParaRPr lang="pt-BR" dirty="0"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4294967295"/>
          </p:nvPr>
        </p:nvSpPr>
        <p:spPr>
          <a:xfrm>
            <a:off x="264450" y="1786325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100"/>
              <a:t>22 (35 %)</a:t>
            </a:r>
            <a:endParaRPr sz="2100"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 idx="4294967295"/>
          </p:nvPr>
        </p:nvSpPr>
        <p:spPr>
          <a:xfrm>
            <a:off x="4834350" y="53525"/>
            <a:ext cx="4045200" cy="17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pt-BR" sz="4200" dirty="0"/>
              <a:t>Formato </a:t>
            </a:r>
            <a:br>
              <a:rPr lang="pt-BR" sz="4200" dirty="0">
                <a:highlight>
                  <a:srgbClr val="F8E71C"/>
                </a:highlight>
              </a:rPr>
            </a:br>
            <a:r>
              <a:rPr lang="pt-BR" sz="4200" dirty="0"/>
              <a:t>numérico</a:t>
            </a:r>
            <a:endParaRPr lang="pt-BR" dirty="0"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4294967295"/>
          </p:nvPr>
        </p:nvSpPr>
        <p:spPr>
          <a:xfrm>
            <a:off x="4834350" y="1786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100"/>
              <a:t>41 (65 %)</a:t>
            </a:r>
            <a:endParaRPr sz="2100"/>
          </a:p>
        </p:txBody>
      </p:sp>
      <p:pic>
        <p:nvPicPr>
          <p:cNvPr id="83" name="Google Shape;83;p15" title="Captura de tela 2025-07-22 180909.png"/>
          <p:cNvPicPr preferRelativeResize="0"/>
          <p:nvPr/>
        </p:nvPicPr>
        <p:blipFill rotWithShape="1">
          <a:blip r:embed="rId4">
            <a:alphaModFix/>
          </a:blip>
          <a:srcRect l="-1208" t="-64904" r="-1208" b="-65989"/>
          <a:stretch/>
        </p:blipFill>
        <p:spPr>
          <a:xfrm>
            <a:off x="4572000" y="1029500"/>
            <a:ext cx="4572001" cy="524257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4" name="Google Shape;84;p15" title="Captura de tela 2025-07-22 180955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507000"/>
            <a:ext cx="4504350" cy="227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1552AC5C-975C-5D44-ABC3-344273BF040B}"/>
              </a:ext>
            </a:extLst>
          </p:cNvPr>
          <p:cNvSpPr txBox="1">
            <a:spLocks/>
          </p:cNvSpPr>
          <p:nvPr/>
        </p:nvSpPr>
        <p:spPr>
          <a:xfrm>
            <a:off x="3529055" y="4875417"/>
            <a:ext cx="1949428" cy="19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 algn="ctr">
              <a:lnSpc>
                <a:spcPct val="114999"/>
              </a:lnSpc>
              <a:buNone/>
            </a:pPr>
            <a:r>
              <a:rPr lang="pt-BR" sz="800" b="1" dirty="0"/>
              <a:t>Ambos especificações da China</a:t>
            </a:r>
            <a:endParaRPr lang="pt-BR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35</Slides>
  <Notes>26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36" baseType="lpstr">
      <vt:lpstr>Pop</vt:lpstr>
      <vt:lpstr>Números de Identificação Fiscal do Mundo</vt:lpstr>
      <vt:lpstr>O que são os NIFs?</vt:lpstr>
      <vt:lpstr>O projeto</vt:lpstr>
      <vt:lpstr>Exemplo de código: Albania</vt:lpstr>
      <vt:lpstr>Exemplo de código: Albania</vt:lpstr>
      <vt:lpstr>Desenvolvimento dos códigos</vt:lpstr>
      <vt:lpstr>Análise de padrões</vt:lpstr>
      <vt:lpstr>Apresentação do PowerPoint</vt:lpstr>
      <vt:lpstr>Formato alfanumérico</vt:lpstr>
      <vt:lpstr>Apresentação do PowerPoint</vt:lpstr>
      <vt:lpstr>Apresentação do PowerPoint</vt:lpstr>
      <vt:lpstr>Pessoas físicas vs. pessoas jurídicas</vt:lpstr>
      <vt:lpstr>Com</vt:lpstr>
      <vt:lpstr>Prefixos</vt:lpstr>
      <vt:lpstr>Sim</vt:lpstr>
      <vt:lpstr>Exemplo de mudança</vt:lpstr>
      <vt:lpstr>Sim</vt:lpstr>
      <vt:lpstr>Data de nascimento</vt:lpstr>
      <vt:lpstr>Códigos específicos</vt:lpstr>
      <vt:lpstr>Códigos específicos</vt:lpstr>
      <vt:lpstr>Códigos específicos</vt:lpstr>
      <vt:lpstr>Códigos específicos</vt:lpstr>
      <vt:lpstr>Apresentação do PowerPoint</vt:lpstr>
      <vt:lpstr>Com</vt:lpstr>
      <vt:lpstr>+ de 1 DV</vt:lpstr>
      <vt:lpstr>Sem DV</vt:lpstr>
      <vt:lpstr>Módulo 10</vt:lpstr>
      <vt:lpstr>Módulo 11</vt:lpstr>
      <vt:lpstr>Módulo 11</vt:lpstr>
      <vt:lpstr>Módulo 11</vt:lpstr>
      <vt:lpstr>Regras específicas</vt:lpstr>
      <vt:lpstr>Regras específicas</vt:lpstr>
      <vt:lpstr>Padrões de comprimento</vt:lpstr>
      <vt:lpstr>Práticas sugeridas</vt:lpstr>
      <vt:lpstr>Práticas sugeridas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766</cp:revision>
  <dcterms:modified xsi:type="dcterms:W3CDTF">2025-08-07T02:25:35Z</dcterms:modified>
</cp:coreProperties>
</file>